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2.xml" ContentType="application/vnd.openxmlformats-officedocument.presentationml.notesSlide+xml"/>
  <Override PartName="/ppt/tags/tag146.xml" ContentType="application/vnd.openxmlformats-officedocument.presentationml.tag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  <p:sldMasterId id="2147483719" r:id="rId3"/>
    <p:sldMasterId id="2147483729" r:id="rId4"/>
    <p:sldMasterId id="2147483731" r:id="rId5"/>
  </p:sldMasterIdLst>
  <p:notesMasterIdLst>
    <p:notesMasterId r:id="rId33"/>
  </p:notesMasterIdLst>
  <p:handoutMasterIdLst>
    <p:handoutMasterId r:id="rId34"/>
  </p:handoutMasterIdLst>
  <p:sldIdLst>
    <p:sldId id="336" r:id="rId6"/>
    <p:sldId id="387" r:id="rId7"/>
    <p:sldId id="449" r:id="rId8"/>
    <p:sldId id="425" r:id="rId9"/>
    <p:sldId id="462" r:id="rId10"/>
    <p:sldId id="430" r:id="rId11"/>
    <p:sldId id="429" r:id="rId12"/>
    <p:sldId id="451" r:id="rId13"/>
    <p:sldId id="452" r:id="rId14"/>
    <p:sldId id="453" r:id="rId15"/>
    <p:sldId id="454" r:id="rId16"/>
    <p:sldId id="455" r:id="rId17"/>
    <p:sldId id="456" r:id="rId18"/>
    <p:sldId id="457" r:id="rId19"/>
    <p:sldId id="458" r:id="rId20"/>
    <p:sldId id="426" r:id="rId21"/>
    <p:sldId id="450" r:id="rId22"/>
    <p:sldId id="460" r:id="rId23"/>
    <p:sldId id="461" r:id="rId24"/>
    <p:sldId id="427" r:id="rId25"/>
    <p:sldId id="463" r:id="rId26"/>
    <p:sldId id="459" r:id="rId27"/>
    <p:sldId id="468" r:id="rId28"/>
    <p:sldId id="465" r:id="rId29"/>
    <p:sldId id="467" r:id="rId30"/>
    <p:sldId id="464" r:id="rId31"/>
    <p:sldId id="466" r:id="rId32"/>
  </p:sldIdLst>
  <p:sldSz cx="9144000" cy="6858000" type="screen4x3"/>
  <p:notesSz cx="6946900" cy="9207500"/>
  <p:custDataLst>
    <p:tags r:id="rId3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becca Graves" initials="R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CCECFF"/>
    <a:srgbClr val="005AAA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117" autoAdjust="0"/>
  </p:normalViewPr>
  <p:slideViewPr>
    <p:cSldViewPr snapToGrid="0" snapToObjects="1">
      <p:cViewPr>
        <p:scale>
          <a:sx n="70" d="100"/>
          <a:sy n="70" d="100"/>
        </p:scale>
        <p:origin x="-1302" y="-96"/>
      </p:cViewPr>
      <p:guideLst>
        <p:guide orient="horz" pos="406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florencia\Rdept\CF%20Insights\Regional%20Associations\Philanthropy%20Northwest\Data%20on%20CF%20Group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florencia\Rdept\CF%20Insights\Regional%20Associations\Philanthropy%20Northwest\Raw%20Data%20on%20CF%20Group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florencia\Rdept\CF%20Insights\Regional%20Associations\Philanthropy%20Northwest\Data%20on%20CF%20Group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florencia\Rdept\CF%20Insights\Regional%20Associations\Philanthropy%20Northwest\Data%20on%20CF%20Grou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 smtClean="0"/>
              <a:t>Community Foundations</a:t>
            </a:r>
            <a:endParaRPr lang="en-US" sz="16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6043079693687843E-2"/>
          <c:y val="0.2424917473999614"/>
          <c:w val="0.92395687446610475"/>
          <c:h val="0.640404010566153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DAFs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9433498224780542E-2"/>
                  <c:y val="-0.1223320927810258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</a:t>
                    </a:r>
                    <a:r>
                      <a:rPr lang="en-US" dirty="0" smtClean="0"/>
                      <a:t>5B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8583745561951355E-3"/>
                  <c:y val="-0.3343743869348040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</a:t>
                    </a:r>
                    <a:r>
                      <a:rPr lang="en-US" dirty="0" smtClean="0"/>
                      <a:t>22B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0.362918541917043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&quot;$&quot;#,##0" sourceLinked="0"/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2000</c:v>
                </c:pt>
                <c:pt idx="1">
                  <c:v>2014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8817152"/>
        <c:axId val="98818688"/>
      </c:barChart>
      <c:catAx>
        <c:axId val="98817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8818688"/>
        <c:crosses val="autoZero"/>
        <c:auto val="1"/>
        <c:lblAlgn val="ctr"/>
        <c:lblOffset val="100"/>
        <c:noMultiLvlLbl val="0"/>
      </c:catAx>
      <c:valAx>
        <c:axId val="988186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8817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/>
              <a:t>National Providers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6043079693687843E-2"/>
          <c:y val="0.15278149606299213"/>
          <c:w val="0.89666408832807765"/>
          <c:h val="0.730114173228346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DAFs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8583745561951355E-3"/>
                  <c:y val="-8.9710201372752305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$3B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8583745561950461E-3"/>
                  <c:y val="-0.34252985978687245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$24B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8583745561951355E-3"/>
                  <c:y val="-0.34252985978687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&quot;$&quot;#,##0" sourceLinked="0"/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2000</c:v>
                </c:pt>
                <c:pt idx="1">
                  <c:v>2014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</c:v>
                </c:pt>
                <c:pt idx="1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7811072"/>
        <c:axId val="97825152"/>
      </c:barChart>
      <c:catAx>
        <c:axId val="97811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7825152"/>
        <c:crosses val="autoZero"/>
        <c:auto val="1"/>
        <c:lblAlgn val="ctr"/>
        <c:lblOffset val="100"/>
        <c:noMultiLvlLbl val="0"/>
      </c:catAx>
      <c:valAx>
        <c:axId val="978251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7811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12916834460141546"/>
          <c:w val="0.83168963254593176"/>
          <c:h val="0.8015980079671125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$ Admin Fee Revenue</c:v>
                </c:pt>
              </c:strCache>
            </c:strRef>
          </c:tx>
          <c:spPr>
            <a:solidFill>
              <a:srgbClr val="0064AD"/>
            </a:solidFill>
          </c:spPr>
          <c:invertIfNegative val="0"/>
          <c:dLbls>
            <c:numFmt formatCode="0%" sourceLinked="0"/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Foundation A</c:v>
                </c:pt>
                <c:pt idx="1">
                  <c:v>Foundation B</c:v>
                </c:pt>
                <c:pt idx="2">
                  <c:v>Foundation C</c:v>
                </c:pt>
                <c:pt idx="3">
                  <c:v>Foundation D</c:v>
                </c:pt>
                <c:pt idx="4">
                  <c:v>Foundation E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0.57584545716208946</c:v>
                </c:pt>
                <c:pt idx="1">
                  <c:v>0.35990909232800511</c:v>
                </c:pt>
                <c:pt idx="2" formatCode="0.00%">
                  <c:v>0.38925897850982005</c:v>
                </c:pt>
                <c:pt idx="3">
                  <c:v>0.8989236870205316</c:v>
                </c:pt>
                <c:pt idx="4">
                  <c:v>0.93073970025274921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$ Disbursements from Operating Endowment/Reserve</c:v>
                </c:pt>
              </c:strCache>
            </c:strRef>
          </c:tx>
          <c:spPr>
            <a:solidFill>
              <a:srgbClr val="FA9600"/>
            </a:solidFill>
          </c:spPr>
          <c:invertIfNegative val="0"/>
          <c:dLbls>
            <c:dLbl>
              <c:idx val="4"/>
              <c:delete val="1"/>
            </c:dLbl>
            <c:dLbl>
              <c:idx val="5"/>
              <c:delete val="1"/>
            </c:dLbl>
            <c:numFmt formatCode="0%" sourceLinked="0"/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Foundation A</c:v>
                </c:pt>
                <c:pt idx="1">
                  <c:v>Foundation B</c:v>
                </c:pt>
                <c:pt idx="2">
                  <c:v>Foundation C</c:v>
                </c:pt>
                <c:pt idx="3">
                  <c:v>Foundation D</c:v>
                </c:pt>
                <c:pt idx="4">
                  <c:v>Foundation E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0.27069766055114253</c:v>
                </c:pt>
                <c:pt idx="1">
                  <c:v>4.7177413638544143E-2</c:v>
                </c:pt>
                <c:pt idx="2" formatCode="0.00%">
                  <c:v>9.1658208495002183E-2</c:v>
                </c:pt>
                <c:pt idx="3">
                  <c:v>5.2679143953656575E-2</c:v>
                </c:pt>
                <c:pt idx="4">
                  <c:v>4.1213236405089832E-3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$ External Gifts/Grants for Operations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0%" sourceLinked="0"/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Foundation A</c:v>
                </c:pt>
                <c:pt idx="1">
                  <c:v>Foundation B</c:v>
                </c:pt>
                <c:pt idx="2">
                  <c:v>Foundation C</c:v>
                </c:pt>
                <c:pt idx="3">
                  <c:v>Foundation D</c:v>
                </c:pt>
                <c:pt idx="4">
                  <c:v>Foundation E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5.9855993339777973E-2</c:v>
                </c:pt>
                <c:pt idx="1">
                  <c:v>0.25203212464883629</c:v>
                </c:pt>
                <c:pt idx="2" formatCode="0.00%">
                  <c:v>0.51908281299517778</c:v>
                </c:pt>
                <c:pt idx="3">
                  <c:v>2.2590814441714555E-2</c:v>
                </c:pt>
                <c:pt idx="4">
                  <c:v>3.9259643020290398E-2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$ Interest Income</c:v>
                </c:pt>
              </c:strCache>
            </c:strRef>
          </c:tx>
          <c:spPr>
            <a:solidFill>
              <a:srgbClr val="808080"/>
            </a:solidFill>
          </c:spPr>
          <c:invertIfNegative val="0"/>
          <c:dLbls>
            <c:dLbl>
              <c:idx val="0"/>
              <c:layout>
                <c:manualLayout>
                  <c:x val="-5.7471264367816091E-3"/>
                  <c:y val="-2.058823052611613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&lt;1%</a:t>
                    </a:r>
                    <a:endParaRPr lang="en-US" dirty="0"/>
                  </a:p>
                </c:rich>
              </c:tx>
              <c:spPr>
                <a:solidFill>
                  <a:srgbClr val="808080"/>
                </a:solidFill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Foundation A</c:v>
                </c:pt>
                <c:pt idx="1">
                  <c:v>Foundation B</c:v>
                </c:pt>
                <c:pt idx="2">
                  <c:v>Foundation C</c:v>
                </c:pt>
                <c:pt idx="3">
                  <c:v>Foundation D</c:v>
                </c:pt>
                <c:pt idx="4">
                  <c:v>Foundation E</c:v>
                </c:pt>
              </c:strCache>
            </c:strRef>
          </c:cat>
          <c:val>
            <c:numRef>
              <c:f>Sheet1!$B$5:$F$5</c:f>
              <c:numCache>
                <c:formatCode>0%</c:formatCode>
                <c:ptCount val="5"/>
                <c:pt idx="0">
                  <c:v>1.6660875667828305E-2</c:v>
                </c:pt>
                <c:pt idx="1">
                  <c:v>7.3102660569907579E-2</c:v>
                </c:pt>
                <c:pt idx="2" formatCode="0.00%">
                  <c:v>0</c:v>
                </c:pt>
                <c:pt idx="3">
                  <c:v>2.74726589363817E-3</c:v>
                </c:pt>
                <c:pt idx="4">
                  <c:v>2.0703547581612192E-2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$ Fee for Service Revenue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Foundation A</c:v>
                </c:pt>
                <c:pt idx="1">
                  <c:v>Foundation B</c:v>
                </c:pt>
                <c:pt idx="2">
                  <c:v>Foundation C</c:v>
                </c:pt>
                <c:pt idx="3">
                  <c:v>Foundation D</c:v>
                </c:pt>
                <c:pt idx="4">
                  <c:v>Foundation E</c:v>
                </c:pt>
              </c:strCache>
            </c:strRef>
          </c:cat>
          <c:val>
            <c:numRef>
              <c:f>Sheet1!$B$6:$F$6</c:f>
              <c:numCache>
                <c:formatCode>0%</c:formatCode>
                <c:ptCount val="5"/>
                <c:pt idx="0">
                  <c:v>0</c:v>
                </c:pt>
                <c:pt idx="1">
                  <c:v>8.5151831457635496E-3</c:v>
                </c:pt>
                <c:pt idx="2" formatCode="0.00%">
                  <c:v>0</c:v>
                </c:pt>
                <c:pt idx="3">
                  <c:v>1.1950393008562925E-2</c:v>
                </c:pt>
                <c:pt idx="4">
                  <c:v>0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$ Other Income</c:v>
                </c:pt>
              </c:strCache>
            </c:strRef>
          </c:tx>
          <c:spPr>
            <a:solidFill>
              <a:srgbClr val="6A7F10"/>
            </a:solidFill>
          </c:spPr>
          <c:invertIfNegative val="0"/>
          <c:dLbls>
            <c:dLbl>
              <c:idx val="0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2.2988505747126436E-2"/>
                  <c:y val="-2.9411757894451623E-3"/>
                </c:manualLayout>
              </c:layout>
              <c:spPr>
                <a:solidFill>
                  <a:srgbClr val="000000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Foundation A</c:v>
                </c:pt>
                <c:pt idx="1">
                  <c:v>Foundation B</c:v>
                </c:pt>
                <c:pt idx="2">
                  <c:v>Foundation C</c:v>
                </c:pt>
                <c:pt idx="3">
                  <c:v>Foundation D</c:v>
                </c:pt>
                <c:pt idx="4">
                  <c:v>Foundation E</c:v>
                </c:pt>
              </c:strCache>
            </c:strRef>
          </c:cat>
          <c:val>
            <c:numRef>
              <c:f>Sheet1!$B$7:$F$7</c:f>
              <c:numCache>
                <c:formatCode>0%</c:formatCode>
                <c:ptCount val="5"/>
                <c:pt idx="0">
                  <c:v>7.6940013279161695E-2</c:v>
                </c:pt>
                <c:pt idx="1">
                  <c:v>0.25926352566894334</c:v>
                </c:pt>
                <c:pt idx="2" formatCode="0.00%">
                  <c:v>0</c:v>
                </c:pt>
                <c:pt idx="3">
                  <c:v>1.1108695681896177E-2</c:v>
                </c:pt>
                <c:pt idx="4">
                  <c:v>5.1757855048391683E-3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3"/>
        <c:overlap val="100"/>
        <c:axId val="106437248"/>
        <c:axId val="106463616"/>
      </c:barChart>
      <c:catAx>
        <c:axId val="106437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1064636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6463616"/>
        <c:scaling>
          <c:orientation val="minMax"/>
          <c:max val="1"/>
        </c:scaling>
        <c:delete val="1"/>
        <c:axPos val="l"/>
        <c:majorGridlines>
          <c:spPr>
            <a:ln w="9460">
              <a:solidFill>
                <a:srgbClr val="FFFFFF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crossAx val="106437248"/>
        <c:crosses val="autoZero"/>
        <c:crossBetween val="between"/>
        <c:majorUnit val="0.2"/>
      </c:valAx>
      <c:spPr>
        <a:noFill/>
        <a:ln w="946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.81330732095988001"/>
          <c:y val="0.1117667642967197"/>
          <c:w val="0.18669267904011999"/>
          <c:h val="0.84634903975242248"/>
        </c:manualLayout>
      </c:layout>
      <c:overlay val="0"/>
      <c:spPr>
        <a:solidFill>
          <a:schemeClr val="bg1"/>
        </a:solidFill>
        <a:ln w="18920">
          <a:noFill/>
        </a:ln>
      </c:spPr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1" i="0" u="none" strike="noStrike" baseline="0">
          <a:solidFill>
            <a:schemeClr val="bg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699115044247787E-2"/>
          <c:y val="0"/>
          <c:w val="0.76943012101363439"/>
          <c:h val="0.8865273897214460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dLbl>
              <c:idx val="2"/>
              <c:delete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Three Rivers</c:v>
                </c:pt>
                <c:pt idx="1">
                  <c:v>Everett </c:v>
                </c:pt>
                <c:pt idx="2">
                  <c:v>Whatcom </c:v>
                </c:pt>
                <c:pt idx="3">
                  <c:v>Blue Mountain</c:v>
                </c:pt>
                <c:pt idx="4">
                  <c:v>North Central Washington</c:v>
                </c:pt>
                <c:pt idx="5">
                  <c:v>Yakima Valley</c:v>
                </c:pt>
                <c:pt idx="6">
                  <c:v>Tacoma</c:v>
                </c:pt>
                <c:pt idx="7">
                  <c:v>Seattle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2" formatCode="0%">
                  <c:v>1.1234973969322279E-2</c:v>
                </c:pt>
                <c:pt idx="4" formatCode="0%">
                  <c:v>0.50608111806600553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Fundraising for Operations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delete val="1"/>
          </c:dLbls>
          <c:cat>
            <c:strRef>
              <c:f>Sheet1!$A$2:$A$9</c:f>
              <c:strCache>
                <c:ptCount val="8"/>
                <c:pt idx="0">
                  <c:v>Three Rivers</c:v>
                </c:pt>
                <c:pt idx="1">
                  <c:v>Everett </c:v>
                </c:pt>
                <c:pt idx="2">
                  <c:v>Whatcom </c:v>
                </c:pt>
                <c:pt idx="3">
                  <c:v>Blue Mountain</c:v>
                </c:pt>
                <c:pt idx="4">
                  <c:v>North Central Washington</c:v>
                </c:pt>
                <c:pt idx="5">
                  <c:v>Yakima Valley</c:v>
                </c:pt>
                <c:pt idx="6">
                  <c:v>Tacoma</c:v>
                </c:pt>
                <c:pt idx="7">
                  <c:v>Seattle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3" formatCode="0%">
                  <c:v>2.622804449553701E-2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Fiscal Sponsorship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delete val="1"/>
            </c:dLbl>
            <c:dLbl>
              <c:idx val="7"/>
              <c:delete val="1"/>
            </c:dLbl>
            <c:spPr>
              <a:noFill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Three Rivers</c:v>
                </c:pt>
                <c:pt idx="1">
                  <c:v>Everett </c:v>
                </c:pt>
                <c:pt idx="2">
                  <c:v>Whatcom </c:v>
                </c:pt>
                <c:pt idx="3">
                  <c:v>Blue Mountain</c:v>
                </c:pt>
                <c:pt idx="4">
                  <c:v>North Central Washington</c:v>
                </c:pt>
                <c:pt idx="5">
                  <c:v>Yakima Valley</c:v>
                </c:pt>
                <c:pt idx="6">
                  <c:v>Tacoma</c:v>
                </c:pt>
                <c:pt idx="7">
                  <c:v>Seattle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 formatCode="0%">
                  <c:v>7.0065577050760818E-3</c:v>
                </c:pt>
                <c:pt idx="2" formatCode="0%">
                  <c:v>8.3356468393501637E-2</c:v>
                </c:pt>
                <c:pt idx="7" formatCode="0%">
                  <c:v>5.2198214314058177E-3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Unrestricted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3"/>
              <c:delete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Three Rivers</c:v>
                </c:pt>
                <c:pt idx="1">
                  <c:v>Everett </c:v>
                </c:pt>
                <c:pt idx="2">
                  <c:v>Whatcom </c:v>
                </c:pt>
                <c:pt idx="3">
                  <c:v>Blue Mountain</c:v>
                </c:pt>
                <c:pt idx="4">
                  <c:v>North Central Washington</c:v>
                </c:pt>
                <c:pt idx="5">
                  <c:v>Yakima Valley</c:v>
                </c:pt>
                <c:pt idx="6">
                  <c:v>Tacoma</c:v>
                </c:pt>
                <c:pt idx="7">
                  <c:v>Seattle</c:v>
                </c:pt>
              </c:strCache>
            </c:strRef>
          </c:cat>
          <c:val>
            <c:numRef>
              <c:f>Sheet1!$E$2:$E$9</c:f>
              <c:numCache>
                <c:formatCode>0%</c:formatCode>
                <c:ptCount val="8"/>
                <c:pt idx="0">
                  <c:v>0.24223307593658763</c:v>
                </c:pt>
                <c:pt idx="1">
                  <c:v>0.28335871899540094</c:v>
                </c:pt>
                <c:pt idx="2">
                  <c:v>0.10460471251381546</c:v>
                </c:pt>
                <c:pt idx="3">
                  <c:v>3.3557656668780619E-2</c:v>
                </c:pt>
                <c:pt idx="4">
                  <c:v>7.742841012567292E-2</c:v>
                </c:pt>
                <c:pt idx="5">
                  <c:v>0.37964609473431926</c:v>
                </c:pt>
                <c:pt idx="6">
                  <c:v>8.3203306665189228E-2</c:v>
                </c:pt>
                <c:pt idx="7">
                  <c:v>5.8657497124898449E-2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Field Of Interest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5"/>
              <c:delete val="1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Three Rivers</c:v>
                </c:pt>
                <c:pt idx="1">
                  <c:v>Everett </c:v>
                </c:pt>
                <c:pt idx="2">
                  <c:v>Whatcom </c:v>
                </c:pt>
                <c:pt idx="3">
                  <c:v>Blue Mountain</c:v>
                </c:pt>
                <c:pt idx="4">
                  <c:v>North Central Washington</c:v>
                </c:pt>
                <c:pt idx="5">
                  <c:v>Yakima Valley</c:v>
                </c:pt>
                <c:pt idx="6">
                  <c:v>Tacoma</c:v>
                </c:pt>
                <c:pt idx="7">
                  <c:v>Seattle</c:v>
                </c:pt>
              </c:strCache>
            </c:strRef>
          </c:cat>
          <c:val>
            <c:numRef>
              <c:f>Sheet1!$F$2:$F$9</c:f>
              <c:numCache>
                <c:formatCode>0%</c:formatCode>
                <c:ptCount val="8"/>
                <c:pt idx="0">
                  <c:v>8.9936060101685353E-2</c:v>
                </c:pt>
                <c:pt idx="1">
                  <c:v>4.9633035753835493E-2</c:v>
                </c:pt>
                <c:pt idx="2">
                  <c:v>8.7003585297987435E-2</c:v>
                </c:pt>
                <c:pt idx="3">
                  <c:v>0.16874270962683027</c:v>
                </c:pt>
                <c:pt idx="5">
                  <c:v>5.3926589925420544E-3</c:v>
                </c:pt>
                <c:pt idx="6">
                  <c:v>0.21808600447127091</c:v>
                </c:pt>
                <c:pt idx="7">
                  <c:v>7.083264053984914E-2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Supporting Organizations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Three Rivers</c:v>
                </c:pt>
                <c:pt idx="1">
                  <c:v>Everett </c:v>
                </c:pt>
                <c:pt idx="2">
                  <c:v>Whatcom </c:v>
                </c:pt>
                <c:pt idx="3">
                  <c:v>Blue Mountain</c:v>
                </c:pt>
                <c:pt idx="4">
                  <c:v>North Central Washington</c:v>
                </c:pt>
                <c:pt idx="5">
                  <c:v>Yakima Valley</c:v>
                </c:pt>
                <c:pt idx="6">
                  <c:v>Tacoma</c:v>
                </c:pt>
                <c:pt idx="7">
                  <c:v>Seattle</c:v>
                </c:pt>
              </c:strCache>
            </c:strRef>
          </c:cat>
          <c:val>
            <c:numRef>
              <c:f>Sheet1!$G$2:$G$9</c:f>
              <c:numCache>
                <c:formatCode>General</c:formatCode>
                <c:ptCount val="8"/>
                <c:pt idx="6" formatCode="0%">
                  <c:v>9.5395583991976785E-2</c:v>
                </c:pt>
                <c:pt idx="7" formatCode="0%">
                  <c:v>9.9959403298157362E-2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 Scholarships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7"/>
              <c:delete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Three Rivers</c:v>
                </c:pt>
                <c:pt idx="1">
                  <c:v>Everett </c:v>
                </c:pt>
                <c:pt idx="2">
                  <c:v>Whatcom </c:v>
                </c:pt>
                <c:pt idx="3">
                  <c:v>Blue Mountain</c:v>
                </c:pt>
                <c:pt idx="4">
                  <c:v>North Central Washington</c:v>
                </c:pt>
                <c:pt idx="5">
                  <c:v>Yakima Valley</c:v>
                </c:pt>
                <c:pt idx="6">
                  <c:v>Tacoma</c:v>
                </c:pt>
                <c:pt idx="7">
                  <c:v>Seattle</c:v>
                </c:pt>
              </c:strCache>
            </c:strRef>
          </c:cat>
          <c:val>
            <c:numRef>
              <c:f>Sheet1!$H$2:$H$9</c:f>
              <c:numCache>
                <c:formatCode>0%</c:formatCode>
                <c:ptCount val="8"/>
                <c:pt idx="0">
                  <c:v>0.19108297634314717</c:v>
                </c:pt>
                <c:pt idx="1">
                  <c:v>5.1278423578518015E-2</c:v>
                </c:pt>
                <c:pt idx="2">
                  <c:v>3.1794976333182054E-2</c:v>
                </c:pt>
                <c:pt idx="3">
                  <c:v>0.20035435189434483</c:v>
                </c:pt>
                <c:pt idx="4">
                  <c:v>7.069496203036274E-2</c:v>
                </c:pt>
                <c:pt idx="5">
                  <c:v>0.46661441106622947</c:v>
                </c:pt>
                <c:pt idx="6">
                  <c:v>6.6241446751708302E-2</c:v>
                </c:pt>
                <c:pt idx="7">
                  <c:v>2.9118505718148731E-2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 Deferred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2"/>
              <c:delete val="1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Three Rivers</c:v>
                </c:pt>
                <c:pt idx="1">
                  <c:v>Everett </c:v>
                </c:pt>
                <c:pt idx="2">
                  <c:v>Whatcom </c:v>
                </c:pt>
                <c:pt idx="3">
                  <c:v>Blue Mountain</c:v>
                </c:pt>
                <c:pt idx="4">
                  <c:v>North Central Washington</c:v>
                </c:pt>
                <c:pt idx="5">
                  <c:v>Yakima Valley</c:v>
                </c:pt>
                <c:pt idx="6">
                  <c:v>Tacoma</c:v>
                </c:pt>
                <c:pt idx="7">
                  <c:v>Seattle</c:v>
                </c:pt>
              </c:strCache>
            </c:strRef>
          </c:cat>
          <c:val>
            <c:numRef>
              <c:f>Sheet1!$I$2:$I$9</c:f>
              <c:numCache>
                <c:formatCode>0%</c:formatCode>
                <c:ptCount val="8"/>
                <c:pt idx="1">
                  <c:v>8.7028064788015141E-2</c:v>
                </c:pt>
                <c:pt idx="2">
                  <c:v>7.831613503615345E-3</c:v>
                </c:pt>
                <c:pt idx="3">
                  <c:v>4.9284480503505548E-2</c:v>
                </c:pt>
                <c:pt idx="6">
                  <c:v>4.2818992407572566E-2</c:v>
                </c:pt>
                <c:pt idx="7">
                  <c:v>4.1741869373608187E-2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 Donor Advised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Three Rivers</c:v>
                </c:pt>
                <c:pt idx="1">
                  <c:v>Everett </c:v>
                </c:pt>
                <c:pt idx="2">
                  <c:v>Whatcom </c:v>
                </c:pt>
                <c:pt idx="3">
                  <c:v>Blue Mountain</c:v>
                </c:pt>
                <c:pt idx="4">
                  <c:v>North Central Washington</c:v>
                </c:pt>
                <c:pt idx="5">
                  <c:v>Yakima Valley</c:v>
                </c:pt>
                <c:pt idx="6">
                  <c:v>Tacoma</c:v>
                </c:pt>
                <c:pt idx="7">
                  <c:v>Seattle</c:v>
                </c:pt>
              </c:strCache>
            </c:strRef>
          </c:cat>
          <c:val>
            <c:numRef>
              <c:f>Sheet1!$J$2:$J$9</c:f>
              <c:numCache>
                <c:formatCode>0%</c:formatCode>
                <c:ptCount val="8"/>
                <c:pt idx="0">
                  <c:v>0.14367195103095129</c:v>
                </c:pt>
                <c:pt idx="1">
                  <c:v>0.26422551020168072</c:v>
                </c:pt>
                <c:pt idx="2">
                  <c:v>0.21747775498394267</c:v>
                </c:pt>
                <c:pt idx="3">
                  <c:v>4.7836077683490213E-2</c:v>
                </c:pt>
                <c:pt idx="4">
                  <c:v>6.9063530169359705E-2</c:v>
                </c:pt>
                <c:pt idx="5">
                  <c:v>0.11321582324344485</c:v>
                </c:pt>
                <c:pt idx="6">
                  <c:v>0.10148995020470045</c:v>
                </c:pt>
                <c:pt idx="7">
                  <c:v>0.34397086701189183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Designated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5"/>
              <c:delete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Three Rivers</c:v>
                </c:pt>
                <c:pt idx="1">
                  <c:v>Everett </c:v>
                </c:pt>
                <c:pt idx="2">
                  <c:v>Whatcom </c:v>
                </c:pt>
                <c:pt idx="3">
                  <c:v>Blue Mountain</c:v>
                </c:pt>
                <c:pt idx="4">
                  <c:v>North Central Washington</c:v>
                </c:pt>
                <c:pt idx="5">
                  <c:v>Yakima Valley</c:v>
                </c:pt>
                <c:pt idx="6">
                  <c:v>Tacoma</c:v>
                </c:pt>
                <c:pt idx="7">
                  <c:v>Seattle</c:v>
                </c:pt>
              </c:strCache>
            </c:strRef>
          </c:cat>
          <c:val>
            <c:numRef>
              <c:f>Sheet1!$K$2:$K$9</c:f>
              <c:numCache>
                <c:formatCode>0%</c:formatCode>
                <c:ptCount val="8"/>
                <c:pt idx="0">
                  <c:v>0.28571993778820703</c:v>
                </c:pt>
                <c:pt idx="1">
                  <c:v>0.17207540344686448</c:v>
                </c:pt>
                <c:pt idx="2">
                  <c:v>0.34265827319379699</c:v>
                </c:pt>
                <c:pt idx="3">
                  <c:v>0.29702413214943407</c:v>
                </c:pt>
                <c:pt idx="4">
                  <c:v>5.9603485886292225E-2</c:v>
                </c:pt>
                <c:pt idx="5">
                  <c:v>1.29880815817649E-2</c:v>
                </c:pt>
                <c:pt idx="6">
                  <c:v>0.31040306467285139</c:v>
                </c:pt>
                <c:pt idx="7">
                  <c:v>0.28014261575594812</c:v>
                </c:pt>
              </c:numCache>
            </c:numRef>
          </c:val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 Agency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5"/>
              <c:delete val="1"/>
            </c:dLbl>
            <c:spPr>
              <a:noFill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Three Rivers</c:v>
                </c:pt>
                <c:pt idx="1">
                  <c:v>Everett </c:v>
                </c:pt>
                <c:pt idx="2">
                  <c:v>Whatcom </c:v>
                </c:pt>
                <c:pt idx="3">
                  <c:v>Blue Mountain</c:v>
                </c:pt>
                <c:pt idx="4">
                  <c:v>North Central Washington</c:v>
                </c:pt>
                <c:pt idx="5">
                  <c:v>Yakima Valley</c:v>
                </c:pt>
                <c:pt idx="6">
                  <c:v>Tacoma</c:v>
                </c:pt>
                <c:pt idx="7">
                  <c:v>Seattle</c:v>
                </c:pt>
              </c:strCache>
            </c:strRef>
          </c:cat>
          <c:val>
            <c:numRef>
              <c:f>Sheet1!$L$2:$L$9</c:f>
              <c:numCache>
                <c:formatCode>0%</c:formatCode>
                <c:ptCount val="8"/>
                <c:pt idx="0">
                  <c:v>4.0349441094345455E-2</c:v>
                </c:pt>
                <c:pt idx="1">
                  <c:v>9.2400843235685232E-2</c:v>
                </c:pt>
                <c:pt idx="2">
                  <c:v>0.1140376418108361</c:v>
                </c:pt>
                <c:pt idx="3">
                  <c:v>0.17697254697807743</c:v>
                </c:pt>
                <c:pt idx="4">
                  <c:v>0.21256740611813271</c:v>
                </c:pt>
                <c:pt idx="5">
                  <c:v>2.1011101594314237E-2</c:v>
                </c:pt>
                <c:pt idx="6">
                  <c:v>7.8358576865316526E-2</c:v>
                </c:pt>
                <c:pt idx="7">
                  <c:v>7.0232149067032387E-2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6160896"/>
        <c:axId val="106162432"/>
      </c:barChart>
      <c:catAx>
        <c:axId val="106160896"/>
        <c:scaling>
          <c:orientation val="minMax"/>
        </c:scaling>
        <c:delete val="0"/>
        <c:axPos val="b"/>
        <c:majorTickMark val="out"/>
        <c:minorTickMark val="none"/>
        <c:tickLblPos val="nextTo"/>
        <c:crossAx val="106162432"/>
        <c:crosses val="autoZero"/>
        <c:auto val="1"/>
        <c:lblAlgn val="ctr"/>
        <c:lblOffset val="100"/>
        <c:noMultiLvlLbl val="0"/>
      </c:catAx>
      <c:valAx>
        <c:axId val="106162432"/>
        <c:scaling>
          <c:orientation val="minMax"/>
          <c:max val="1"/>
        </c:scaling>
        <c:delete val="1"/>
        <c:axPos val="l"/>
        <c:numFmt formatCode="General" sourceLinked="1"/>
        <c:majorTickMark val="out"/>
        <c:minorTickMark val="none"/>
        <c:tickLblPos val="nextTo"/>
        <c:crossAx val="106160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680475228207091"/>
          <c:y val="3.2476928287189906E-2"/>
          <c:w val="0.2172955427031798"/>
          <c:h val="0.8194545339090678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Sheet1!$O$3</c:f>
              <c:strCache>
                <c:ptCount val="1"/>
                <c:pt idx="0">
                  <c:v>DAF Grants %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38%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82%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21%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33%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64%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51%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27%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57%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20</a:t>
                    </a:r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47%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36%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ITC Franklin Gothic Book" panose="020B0504030503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(Sheet1!$B$4,Sheet1!$B$6:$B$16)</c:f>
              <c:strCache>
                <c:ptCount val="12"/>
                <c:pt idx="0">
                  <c:v>Blue Mountain</c:v>
                </c:pt>
                <c:pt idx="1">
                  <c:v>Everett</c:v>
                </c:pt>
                <c:pt idx="2">
                  <c:v>Kitsap</c:v>
                </c:pt>
                <c:pt idx="3">
                  <c:v>North Central WA</c:v>
                </c:pt>
                <c:pt idx="4">
                  <c:v>Orcas Island</c:v>
                </c:pt>
                <c:pt idx="5">
                  <c:v>Seattle</c:v>
                </c:pt>
                <c:pt idx="6">
                  <c:v>Skagit</c:v>
                </c:pt>
                <c:pt idx="7">
                  <c:v>South Puget Sound</c:v>
                </c:pt>
                <c:pt idx="8">
                  <c:v>Southwest WA</c:v>
                </c:pt>
                <c:pt idx="9">
                  <c:v>Tacoma</c:v>
                </c:pt>
                <c:pt idx="10">
                  <c:v>Whatcom</c:v>
                </c:pt>
                <c:pt idx="11">
                  <c:v>Yakima Valley</c:v>
                </c:pt>
              </c:strCache>
            </c:strRef>
          </c:cat>
          <c:val>
            <c:numRef>
              <c:f>(Sheet1!$O$4,Sheet1!$O$6:$O$16)</c:f>
              <c:numCache>
                <c:formatCode>0%</c:formatCode>
                <c:ptCount val="12"/>
                <c:pt idx="0">
                  <c:v>3.6571734547036577E-2</c:v>
                </c:pt>
                <c:pt idx="1">
                  <c:v>0.3793222548695297</c:v>
                </c:pt>
                <c:pt idx="2">
                  <c:v>0.82236618762023306</c:v>
                </c:pt>
                <c:pt idx="3">
                  <c:v>0.21187582216053727</c:v>
                </c:pt>
                <c:pt idx="4">
                  <c:v>0.33196487462257712</c:v>
                </c:pt>
                <c:pt idx="5">
                  <c:v>0.64205182611628775</c:v>
                </c:pt>
                <c:pt idx="6">
                  <c:v>0.50848126232741619</c:v>
                </c:pt>
                <c:pt idx="7">
                  <c:v>0.26952738615126043</c:v>
                </c:pt>
                <c:pt idx="8">
                  <c:v>0.57338311015029975</c:v>
                </c:pt>
                <c:pt idx="9">
                  <c:v>0.1989399993332365</c:v>
                </c:pt>
                <c:pt idx="10">
                  <c:v>0.47033055386432782</c:v>
                </c:pt>
                <c:pt idx="11">
                  <c:v>0.36322014465940616</c:v>
                </c:pt>
              </c:numCache>
            </c:numRef>
          </c:val>
        </c:ser>
        <c:ser>
          <c:idx val="2"/>
          <c:order val="1"/>
          <c:tx>
            <c:strRef>
              <c:f>Sheet1!$Q$3</c:f>
              <c:strCache>
                <c:ptCount val="1"/>
                <c:pt idx="0">
                  <c:v>Non-DAF Grants %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96%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62%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18%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79%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67%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36%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49%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73%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43%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80%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53%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64%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ITC Franklin Gothic Book" panose="020B0504030503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(Sheet1!$B$4,Sheet1!$B$6:$B$16)</c:f>
              <c:strCache>
                <c:ptCount val="12"/>
                <c:pt idx="0">
                  <c:v>Blue Mountain</c:v>
                </c:pt>
                <c:pt idx="1">
                  <c:v>Everett</c:v>
                </c:pt>
                <c:pt idx="2">
                  <c:v>Kitsap</c:v>
                </c:pt>
                <c:pt idx="3">
                  <c:v>North Central WA</c:v>
                </c:pt>
                <c:pt idx="4">
                  <c:v>Orcas Island</c:v>
                </c:pt>
                <c:pt idx="5">
                  <c:v>Seattle</c:v>
                </c:pt>
                <c:pt idx="6">
                  <c:v>Skagit</c:v>
                </c:pt>
                <c:pt idx="7">
                  <c:v>South Puget Sound</c:v>
                </c:pt>
                <c:pt idx="8">
                  <c:v>Southwest WA</c:v>
                </c:pt>
                <c:pt idx="9">
                  <c:v>Tacoma</c:v>
                </c:pt>
                <c:pt idx="10">
                  <c:v>Whatcom</c:v>
                </c:pt>
                <c:pt idx="11">
                  <c:v>Yakima Valley</c:v>
                </c:pt>
              </c:strCache>
            </c:strRef>
          </c:cat>
          <c:val>
            <c:numRef>
              <c:f>(Sheet1!$Q$4,Sheet1!$Q$6:$Q$16)</c:f>
              <c:numCache>
                <c:formatCode>0%</c:formatCode>
                <c:ptCount val="12"/>
                <c:pt idx="0">
                  <c:v>0.96342826545296345</c:v>
                </c:pt>
                <c:pt idx="1">
                  <c:v>0.62067774513047036</c:v>
                </c:pt>
                <c:pt idx="2">
                  <c:v>0.17763381237976689</c:v>
                </c:pt>
                <c:pt idx="3">
                  <c:v>0.78812417783946276</c:v>
                </c:pt>
                <c:pt idx="4">
                  <c:v>0.66803512537742293</c:v>
                </c:pt>
                <c:pt idx="5">
                  <c:v>0.35794817388371225</c:v>
                </c:pt>
                <c:pt idx="6">
                  <c:v>0.49151873767258381</c:v>
                </c:pt>
                <c:pt idx="7">
                  <c:v>0.73047261384873963</c:v>
                </c:pt>
                <c:pt idx="8">
                  <c:v>0.42661688984970025</c:v>
                </c:pt>
                <c:pt idx="9">
                  <c:v>0.80106000066676353</c:v>
                </c:pt>
                <c:pt idx="10">
                  <c:v>0.52966944613567224</c:v>
                </c:pt>
                <c:pt idx="11">
                  <c:v>0.63677985534059389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0762624"/>
        <c:axId val="150764160"/>
      </c:barChart>
      <c:catAx>
        <c:axId val="150762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>
                <a:latin typeface="ITC Franklin Gothic Book" panose="020B0504030503020204" pitchFamily="34" charset="0"/>
              </a:defRPr>
            </a:pPr>
            <a:endParaRPr lang="en-US"/>
          </a:p>
        </c:txPr>
        <c:crossAx val="150764160"/>
        <c:crosses val="autoZero"/>
        <c:auto val="1"/>
        <c:lblAlgn val="ctr"/>
        <c:lblOffset val="100"/>
        <c:noMultiLvlLbl val="0"/>
      </c:catAx>
      <c:valAx>
        <c:axId val="15076416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50762624"/>
        <c:crosses val="autoZero"/>
        <c:crossBetween val="between"/>
        <c:dispUnits>
          <c:builtInUnit val="millions"/>
          <c:dispUnitsLbl/>
        </c:dispUnits>
      </c:valAx>
    </c:plotArea>
    <c:legend>
      <c:legendPos val="b"/>
      <c:layout/>
      <c:overlay val="0"/>
      <c:txPr>
        <a:bodyPr/>
        <a:lstStyle/>
        <a:p>
          <a:pPr>
            <a:defRPr>
              <a:latin typeface="ITC Franklin Gothic Book" panose="020B0504030503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219417666249658E-2"/>
          <c:y val="3.3290913598318948E-2"/>
          <c:w val="0.89453136114994969"/>
          <c:h val="0.6079318608412329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numFmt formatCode="&quot;$&quot;#,##0.0" sourceLinked="0"/>
            <c:txPr>
              <a:bodyPr/>
              <a:lstStyle/>
              <a:p>
                <a:pPr>
                  <a:defRPr>
                    <a:latin typeface="ITC Franklin Gothic Book" panose="020B0504030503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Sheet1!$B$4:$B$16</c:f>
              <c:strCache>
                <c:ptCount val="13"/>
                <c:pt idx="0">
                  <c:v>Blue Mountain</c:v>
                </c:pt>
                <c:pt idx="1">
                  <c:v>Columbia Basin WA</c:v>
                </c:pt>
                <c:pt idx="2">
                  <c:v>Everett WA</c:v>
                </c:pt>
                <c:pt idx="3">
                  <c:v>Kitsap WA</c:v>
                </c:pt>
                <c:pt idx="4">
                  <c:v>North Central Washington</c:v>
                </c:pt>
                <c:pt idx="5">
                  <c:v>Orcas Island WA</c:v>
                </c:pt>
                <c:pt idx="6">
                  <c:v>Seattle</c:v>
                </c:pt>
                <c:pt idx="7">
                  <c:v>Skagit WA</c:v>
                </c:pt>
                <c:pt idx="8">
                  <c:v>South Puget Sound WA</c:v>
                </c:pt>
                <c:pt idx="9">
                  <c:v>Southwest Washington</c:v>
                </c:pt>
                <c:pt idx="10">
                  <c:v>Tacoma</c:v>
                </c:pt>
                <c:pt idx="11">
                  <c:v>Whatcom WA</c:v>
                </c:pt>
                <c:pt idx="12">
                  <c:v>Yakima Valley WA</c:v>
                </c:pt>
              </c:strCache>
            </c:strRef>
          </c:cat>
          <c:val>
            <c:numRef>
              <c:f>Sheet1!$CM$4:$CM$16</c:f>
              <c:numCache>
                <c:formatCode>_("$"* #,##0_);_("$"* \(#,##0\);_("$"* "-"??_);_(@_)</c:formatCode>
                <c:ptCount val="13"/>
                <c:pt idx="0">
                  <c:v>10716692.222222222</c:v>
                </c:pt>
                <c:pt idx="1">
                  <c:v>7439469</c:v>
                </c:pt>
                <c:pt idx="2">
                  <c:v>3633025.3846153845</c:v>
                </c:pt>
                <c:pt idx="3">
                  <c:v>2407741</c:v>
                </c:pt>
                <c:pt idx="4">
                  <c:v>12288864.791666668</c:v>
                </c:pt>
                <c:pt idx="5">
                  <c:v>3487649</c:v>
                </c:pt>
                <c:pt idx="6">
                  <c:v>29594236.376811594</c:v>
                </c:pt>
                <c:pt idx="7">
                  <c:v>4800000</c:v>
                </c:pt>
                <c:pt idx="8">
                  <c:v>4803611.666666667</c:v>
                </c:pt>
                <c:pt idx="9">
                  <c:v>9290555.444444444</c:v>
                </c:pt>
                <c:pt idx="10">
                  <c:v>10248236.090909092</c:v>
                </c:pt>
                <c:pt idx="11">
                  <c:v>3705083.6363636362</c:v>
                </c:pt>
                <c:pt idx="12">
                  <c:v>15615050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8064128"/>
        <c:axId val="128070016"/>
      </c:barChart>
      <c:catAx>
        <c:axId val="1280641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b="0">
                <a:latin typeface="ITC Franklin Gothic Book" panose="020B0504030503020204" pitchFamily="34" charset="0"/>
              </a:defRPr>
            </a:pPr>
            <a:endParaRPr lang="en-US"/>
          </a:p>
        </c:txPr>
        <c:crossAx val="128070016"/>
        <c:crosses val="autoZero"/>
        <c:auto val="1"/>
        <c:lblAlgn val="ctr"/>
        <c:lblOffset val="100"/>
        <c:noMultiLvlLbl val="0"/>
      </c:catAx>
      <c:valAx>
        <c:axId val="128070016"/>
        <c:scaling>
          <c:orientation val="minMax"/>
        </c:scaling>
        <c:delete val="0"/>
        <c:axPos val="l"/>
        <c:numFmt formatCode="_(&quot;$&quot;* #,##0_);_(&quot;$&quot;* \(#,##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ITC Franklin Gothic Book" panose="020B0504030503020204" pitchFamily="34" charset="0"/>
              </a:defRPr>
            </a:pPr>
            <a:endParaRPr lang="en-US"/>
          </a:p>
        </c:txPr>
        <c:crossAx val="128064128"/>
        <c:crosses val="autoZero"/>
        <c:crossBetween val="between"/>
        <c:dispUnits>
          <c:builtInUnit val="millions"/>
          <c:dispUnitsLbl>
            <c:layout/>
            <c:txPr>
              <a:bodyPr/>
              <a:lstStyle/>
              <a:p>
                <a:pPr>
                  <a:defRPr>
                    <a:latin typeface="ITC Franklin Gothic Book" panose="020B0504030503020204" pitchFamily="34" charset="0"/>
                  </a:defRPr>
                </a:pPr>
                <a:endParaRPr lang="en-US"/>
              </a:p>
            </c:txPr>
          </c:dispUnitsLbl>
        </c:dispUnits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095270985863576E-3"/>
          <c:y val="3.7383177570093455E-2"/>
          <c:w val="0.96984723948980067"/>
          <c:h val="0.6890546498170311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>
                    <a:latin typeface="ITC Franklin Gothic Book" panose="020B0504030503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Sheet1!$B$4:$B$16</c:f>
              <c:strCache>
                <c:ptCount val="13"/>
                <c:pt idx="0">
                  <c:v>Blue Mountain</c:v>
                </c:pt>
                <c:pt idx="1">
                  <c:v>Columbia Basin</c:v>
                </c:pt>
                <c:pt idx="2">
                  <c:v>Everett</c:v>
                </c:pt>
                <c:pt idx="3">
                  <c:v>Kitsap</c:v>
                </c:pt>
                <c:pt idx="4">
                  <c:v>North Central WA</c:v>
                </c:pt>
                <c:pt idx="5">
                  <c:v>Orcas Island</c:v>
                </c:pt>
                <c:pt idx="6">
                  <c:v>Seattle</c:v>
                </c:pt>
                <c:pt idx="7">
                  <c:v>Skagit</c:v>
                </c:pt>
                <c:pt idx="8">
                  <c:v>South Puget Sound</c:v>
                </c:pt>
                <c:pt idx="9">
                  <c:v>Southwest WA</c:v>
                </c:pt>
                <c:pt idx="10">
                  <c:v>Tacoma</c:v>
                </c:pt>
                <c:pt idx="11">
                  <c:v>Whatcom</c:v>
                </c:pt>
                <c:pt idx="12">
                  <c:v>Yakima Valley</c:v>
                </c:pt>
              </c:strCache>
            </c:strRef>
          </c:cat>
          <c:val>
            <c:numRef>
              <c:f>Sheet1!$BX$4:$BX$16</c:f>
              <c:numCache>
                <c:formatCode>_("$"* #,##0.00_);_("$"* \(#,##0.00\);_("$"* "-"??_);_(@_)</c:formatCode>
                <c:ptCount val="13"/>
                <c:pt idx="0">
                  <c:v>21.634499999999999</c:v>
                </c:pt>
                <c:pt idx="1">
                  <c:v>1.297237037037037</c:v>
                </c:pt>
                <c:pt idx="2">
                  <c:v>1.9477560321715817</c:v>
                </c:pt>
                <c:pt idx="3">
                  <c:v>1.448528</c:v>
                </c:pt>
                <c:pt idx="4">
                  <c:v>36.224592000000001</c:v>
                </c:pt>
                <c:pt idx="5">
                  <c:v>276.17320000000001</c:v>
                </c:pt>
                <c:pt idx="6">
                  <c:v>38.118101163671142</c:v>
                </c:pt>
                <c:pt idx="7">
                  <c:v>1.36</c:v>
                </c:pt>
                <c:pt idx="8">
                  <c:v>1.7372212701587573</c:v>
                </c:pt>
                <c:pt idx="9">
                  <c:v>17.472091071428572</c:v>
                </c:pt>
                <c:pt idx="10">
                  <c:v>19.189374999999998</c:v>
                </c:pt>
                <c:pt idx="11">
                  <c:v>21.487573287573287</c:v>
                </c:pt>
                <c:pt idx="12">
                  <c:v>3.0984331766921156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23"/>
        <c:axId val="128099456"/>
        <c:axId val="128100992"/>
      </c:barChart>
      <c:catAx>
        <c:axId val="128099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ITC Franklin Gothic Book" panose="020B0504030503020204" pitchFamily="34" charset="0"/>
              </a:defRPr>
            </a:pPr>
            <a:endParaRPr lang="en-US"/>
          </a:p>
        </c:txPr>
        <c:crossAx val="128100992"/>
        <c:crosses val="autoZero"/>
        <c:auto val="1"/>
        <c:lblAlgn val="ctr"/>
        <c:lblOffset val="100"/>
        <c:noMultiLvlLbl val="0"/>
      </c:catAx>
      <c:valAx>
        <c:axId val="128100992"/>
        <c:scaling>
          <c:orientation val="minMax"/>
        </c:scaling>
        <c:delete val="1"/>
        <c:axPos val="l"/>
        <c:numFmt formatCode="_(&quot;$&quot;* #,##0_);_(&quot;$&quot;* \(#,##0\);_(&quot;$&quot;* &quot;-&quot;_);_(@_)" sourceLinked="0"/>
        <c:majorTickMark val="out"/>
        <c:minorTickMark val="none"/>
        <c:tickLblPos val="nextTo"/>
        <c:crossAx val="1280994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720817792512777E-3"/>
          <c:y val="6.1111111111111109E-2"/>
          <c:w val="0.9986279182207487"/>
          <c:h val="0.6708521434820647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>
                    <a:latin typeface="ITC Franklin Gothic Book" panose="020B0504030503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Sheet1!$B$4:$B$16</c:f>
              <c:strCache>
                <c:ptCount val="13"/>
                <c:pt idx="0">
                  <c:v>Blue Mountain</c:v>
                </c:pt>
                <c:pt idx="1">
                  <c:v>Columbia Basin</c:v>
                </c:pt>
                <c:pt idx="2">
                  <c:v>Everett</c:v>
                </c:pt>
                <c:pt idx="3">
                  <c:v>Kitsap</c:v>
                </c:pt>
                <c:pt idx="4">
                  <c:v>North Central WA</c:v>
                </c:pt>
                <c:pt idx="5">
                  <c:v>Orcas Island</c:v>
                </c:pt>
                <c:pt idx="6">
                  <c:v>Seattle</c:v>
                </c:pt>
                <c:pt idx="7">
                  <c:v>Skagit</c:v>
                </c:pt>
                <c:pt idx="8">
                  <c:v>South Puget Sound</c:v>
                </c:pt>
                <c:pt idx="9">
                  <c:v>Southwest WA</c:v>
                </c:pt>
                <c:pt idx="10">
                  <c:v>Tacoma</c:v>
                </c:pt>
                <c:pt idx="11">
                  <c:v>Whatcom</c:v>
                </c:pt>
                <c:pt idx="12">
                  <c:v>Yakima Valley</c:v>
                </c:pt>
              </c:strCache>
            </c:strRef>
          </c:cat>
          <c:val>
            <c:numRef>
              <c:f>Sheet1!$BY$4:$BY$16</c:f>
              <c:numCache>
                <c:formatCode>_("$"* #,##0.00_);_("$"* \(#,##0.00\);_("$"* "-"??_);_(@_)</c:formatCode>
                <c:ptCount val="13"/>
                <c:pt idx="0">
                  <c:v>28.562720588235294</c:v>
                </c:pt>
                <c:pt idx="1">
                  <c:v>4.0751185185185186</c:v>
                </c:pt>
                <c:pt idx="2">
                  <c:v>1.3777747989276139</c:v>
                </c:pt>
                <c:pt idx="3">
                  <c:v>1.555312</c:v>
                </c:pt>
                <c:pt idx="4">
                  <c:v>24.84308</c:v>
                </c:pt>
                <c:pt idx="5">
                  <c:v>235.54480000000001</c:v>
                </c:pt>
                <c:pt idx="6">
                  <c:v>43.430514486111662</c:v>
                </c:pt>
                <c:pt idx="7">
                  <c:v>2.028</c:v>
                </c:pt>
                <c:pt idx="8">
                  <c:v>2.1364362784760509</c:v>
                </c:pt>
                <c:pt idx="9">
                  <c:v>13.982891071428572</c:v>
                </c:pt>
                <c:pt idx="10">
                  <c:v>6.2731274038461535</c:v>
                </c:pt>
                <c:pt idx="11">
                  <c:v>20.44172267505601</c:v>
                </c:pt>
                <c:pt idx="12">
                  <c:v>9.6999765654871304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23"/>
        <c:axId val="128116992"/>
        <c:axId val="148484096"/>
      </c:barChart>
      <c:catAx>
        <c:axId val="1281169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ITC Franklin Gothic Book" panose="020B0504030503020204" pitchFamily="34" charset="0"/>
              </a:defRPr>
            </a:pPr>
            <a:endParaRPr lang="en-US"/>
          </a:p>
        </c:txPr>
        <c:crossAx val="148484096"/>
        <c:crosses val="autoZero"/>
        <c:auto val="1"/>
        <c:lblAlgn val="ctr"/>
        <c:lblOffset val="100"/>
        <c:noMultiLvlLbl val="0"/>
      </c:catAx>
      <c:valAx>
        <c:axId val="148484096"/>
        <c:scaling>
          <c:orientation val="minMax"/>
        </c:scaling>
        <c:delete val="1"/>
        <c:axPos val="l"/>
        <c:numFmt formatCode="_(&quot;$&quot;* #,##0_);_(&quot;$&quot;* \(#,##0\);_(&quot;$&quot;* &quot;-&quot;_);_(@_)" sourceLinked="0"/>
        <c:majorTickMark val="out"/>
        <c:minorTickMark val="none"/>
        <c:tickLblPos val="nextTo"/>
        <c:crossAx val="1281169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69" y="0"/>
            <a:ext cx="3010323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753538D1-0A2B-A942-B703-D6FD7A06C05B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45527"/>
            <a:ext cx="3010323" cy="4603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69" y="8745527"/>
            <a:ext cx="3010323" cy="4603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92AA383A-DD25-0642-9EC5-CE4CA01A8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536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04BF050E-9237-7A42-A5F6-94AE3DEC2D72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0563"/>
            <a:ext cx="4603750" cy="3452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3563"/>
            <a:ext cx="5557520" cy="4143375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45527"/>
            <a:ext cx="3010323" cy="4603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45527"/>
            <a:ext cx="3010323" cy="4603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6893E672-EFEC-514E-A9C0-F3EC3A35D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414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3E672-EFEC-514E-A9C0-F3EC3A35DE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00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5456D-0D34-4444-86F0-D6F330265127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789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Boulder –</a:t>
            </a:r>
            <a:r>
              <a:rPr lang="en-US" baseline="0" dirty="0" smtClean="0"/>
              <a:t> other income is the cost of salary for staff supported by programs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Conversation at Berkshire Taconic – more flexibility in order to thrive?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5456D-0D34-4444-86F0-D6F330265127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951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075" indent="-173075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B4BCC-E461-46B4-8F74-9DE69C12B013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39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67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w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</p:spPr>
        <p:txBody>
          <a:bodyPr/>
          <a:lstStyle>
            <a:lvl1pPr marL="225425" indent="-225425"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762000"/>
            <a:ext cx="8229600" cy="381000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57200" y="1066800"/>
            <a:ext cx="8229600" cy="38100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57200" y="5867400"/>
            <a:ext cx="8229600" cy="457200"/>
          </a:xfrm>
          <a:prstGeom prst="roundRect">
            <a:avLst/>
          </a:prstGeom>
          <a:ln w="190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62800" y="6583363"/>
            <a:ext cx="1981200" cy="274637"/>
          </a:xfrm>
          <a:prstGeom prst="rect">
            <a:avLst/>
          </a:prstGeom>
        </p:spPr>
        <p:txBody>
          <a:bodyPr/>
          <a:lstStyle>
            <a:lvl1pPr>
              <a:defRPr sz="800" b="0" cap="none" spc="0" smtClean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  <a:cs typeface="Arial" charset="0"/>
              </a:rPr>
              <a:t>© CF Insights 2011</a:t>
            </a: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5833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 sz="800" b="0" cap="none" spc="0">
                <a:ln>
                  <a:noFill/>
                </a:ln>
                <a:solidFill>
                  <a:schemeClr val="tx2"/>
                </a:solidFill>
                <a:effectLst/>
              </a:defRPr>
            </a:lvl1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6729DED-6A4C-466E-8433-228AF169F93D}" type="slidenum">
              <a:rPr lang="en-US" smtClean="0">
                <a:solidFill>
                  <a:srgbClr val="0064AD"/>
                </a:solidFill>
                <a:cs typeface="Arial" charset="0"/>
              </a:rPr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64AD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708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977640" cy="4267200"/>
          </a:xfrm>
        </p:spPr>
        <p:txBody>
          <a:bodyPr/>
          <a:lstStyle>
            <a:lvl1pPr marL="225425" indent="-225425"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762000"/>
            <a:ext cx="8229600" cy="381000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57200" y="1066800"/>
            <a:ext cx="8229600" cy="38100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709160" y="1600201"/>
            <a:ext cx="3977640" cy="4267200"/>
          </a:xfrm>
        </p:spPr>
        <p:txBody>
          <a:bodyPr/>
          <a:lstStyle>
            <a:lvl1pPr marL="225425" indent="-225425"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5833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 sz="800" b="0" cap="none" spc="0">
                <a:ln>
                  <a:noFill/>
                </a:ln>
                <a:solidFill>
                  <a:schemeClr val="tx2"/>
                </a:solidFill>
                <a:effectLst/>
              </a:defRPr>
            </a:lvl1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6729DED-6A4C-466E-8433-228AF169F93D}" type="slidenum">
              <a:rPr lang="en-US" smtClean="0">
                <a:solidFill>
                  <a:srgbClr val="0064AD"/>
                </a:solidFill>
                <a:cs typeface="Arial" charset="0"/>
              </a:rPr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64AD"/>
              </a:solidFill>
              <a:cs typeface="Arial" charset="0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62800" y="6583363"/>
            <a:ext cx="1981200" cy="274637"/>
          </a:xfrm>
          <a:prstGeom prst="rect">
            <a:avLst/>
          </a:prstGeom>
        </p:spPr>
        <p:txBody>
          <a:bodyPr/>
          <a:lstStyle>
            <a:lvl1pPr>
              <a:defRPr sz="800" b="0" cap="none" spc="0" smtClean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  <a:cs typeface="Arial" charset="0"/>
              </a:rPr>
              <a:t>© CF Insights 2011</a:t>
            </a: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57200" y="5867400"/>
            <a:ext cx="8229600" cy="457200"/>
          </a:xfrm>
          <a:prstGeom prst="roundRect">
            <a:avLst/>
          </a:prstGeom>
          <a:ln w="190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5979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457200" y="838200"/>
            <a:ext cx="685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64AD"/>
                </a:solidFill>
                <a:cs typeface="Arial" charset="0"/>
              </a:rPr>
              <a:t>AGENDA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33400" y="1524000"/>
            <a:ext cx="8153400" cy="4648200"/>
          </a:xfrm>
        </p:spPr>
        <p:txBody>
          <a:bodyPr/>
          <a:lstStyle>
            <a:lvl1pPr marL="342900" indent="-342900">
              <a:spcBef>
                <a:spcPts val="2880"/>
              </a:spcBef>
              <a:buFont typeface="+mj-lt"/>
              <a:buAutoNum type="romanUcPeriod"/>
              <a:defRPr sz="2400">
                <a:latin typeface="+mn-lt"/>
              </a:defRPr>
            </a:lvl1pPr>
            <a:lvl2pPr>
              <a:spcBef>
                <a:spcPts val="2880"/>
              </a:spcBef>
              <a:defRPr sz="2400">
                <a:latin typeface="+mn-lt"/>
              </a:defRPr>
            </a:lvl2pPr>
            <a:lvl3pPr>
              <a:spcBef>
                <a:spcPts val="2880"/>
              </a:spcBef>
              <a:defRPr sz="2400">
                <a:latin typeface="+mn-lt"/>
              </a:defRPr>
            </a:lvl3pPr>
            <a:lvl4pPr>
              <a:spcBef>
                <a:spcPts val="2880"/>
              </a:spcBef>
              <a:defRPr sz="2400">
                <a:latin typeface="+mn-lt"/>
              </a:defRPr>
            </a:lvl4pPr>
            <a:lvl5pPr>
              <a:spcBef>
                <a:spcPts val="2880"/>
              </a:spcBef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62800" y="6583363"/>
            <a:ext cx="1981200" cy="274637"/>
          </a:xfrm>
          <a:prstGeom prst="rect">
            <a:avLst/>
          </a:prstGeom>
        </p:spPr>
        <p:txBody>
          <a:bodyPr/>
          <a:lstStyle>
            <a:lvl1pPr>
              <a:defRPr sz="800" b="0" cap="none" spc="0" smtClean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  <a:cs typeface="Arial" charset="0"/>
              </a:rPr>
              <a:t>© CF Insights 2011</a:t>
            </a: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5833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 sz="800" b="0" cap="none" spc="0">
                <a:ln>
                  <a:noFill/>
                </a:ln>
                <a:solidFill>
                  <a:schemeClr val="tx2"/>
                </a:solidFill>
                <a:effectLst/>
              </a:defRPr>
            </a:lvl1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6729DED-6A4C-466E-8433-228AF169F93D}" type="slidenum">
              <a:rPr lang="en-US" smtClean="0">
                <a:solidFill>
                  <a:srgbClr val="0064AD"/>
                </a:solidFill>
                <a:cs typeface="Arial" charset="0"/>
              </a:rPr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64AD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290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799"/>
          </a:xfrm>
        </p:spPr>
        <p:txBody>
          <a:bodyPr/>
          <a:lstStyle>
            <a:lvl1pPr marL="225425" indent="-225425"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762000"/>
            <a:ext cx="8229600" cy="6858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62800" y="6583363"/>
            <a:ext cx="1981200" cy="274637"/>
          </a:xfrm>
          <a:prstGeom prst="rect">
            <a:avLst/>
          </a:prstGeom>
        </p:spPr>
        <p:txBody>
          <a:bodyPr/>
          <a:lstStyle>
            <a:lvl1pPr>
              <a:defRPr sz="800" b="0" cap="none" spc="0" smtClean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  <a:cs typeface="Arial" charset="0"/>
              </a:rPr>
              <a:t>© CF Insights 2011</a:t>
            </a: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5833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 sz="800" b="0" cap="none" spc="0">
                <a:ln>
                  <a:noFill/>
                </a:ln>
                <a:solidFill>
                  <a:schemeClr val="tx2"/>
                </a:solidFill>
                <a:effectLst/>
              </a:defRPr>
            </a:lvl1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6729DED-6A4C-466E-8433-228AF169F93D}" type="slidenum">
              <a:rPr lang="en-US" smtClean="0">
                <a:solidFill>
                  <a:srgbClr val="0064AD"/>
                </a:solidFill>
                <a:cs typeface="Arial" charset="0"/>
              </a:rPr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64AD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834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w grey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762000"/>
            <a:ext cx="8229600" cy="381000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57200" y="1066800"/>
            <a:ext cx="8229600" cy="38100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57200" y="5867400"/>
            <a:ext cx="8229600" cy="457200"/>
          </a:xfrm>
        </p:spPr>
        <p:txBody>
          <a:bodyPr/>
          <a:lstStyle>
            <a:lvl1pPr marL="0" indent="0">
              <a:buNone/>
              <a:defRPr sz="9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AutoShape 14"/>
          <p:cNvSpPr>
            <a:spLocks noChangeArrowheads="1"/>
          </p:cNvSpPr>
          <p:nvPr userDrawn="1"/>
        </p:nvSpPr>
        <p:spPr bwMode="auto">
          <a:xfrm>
            <a:off x="298450" y="1566863"/>
            <a:ext cx="4137025" cy="4081462"/>
          </a:xfrm>
          <a:prstGeom prst="roundRect">
            <a:avLst>
              <a:gd name="adj" fmla="val 6153"/>
            </a:avLst>
          </a:prstGeom>
          <a:solidFill>
            <a:schemeClr val="bg2">
              <a:alpha val="2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1" name="AutoShape 14"/>
          <p:cNvSpPr>
            <a:spLocks noChangeArrowheads="1"/>
          </p:cNvSpPr>
          <p:nvPr userDrawn="1"/>
        </p:nvSpPr>
        <p:spPr bwMode="auto">
          <a:xfrm>
            <a:off x="4708525" y="1566863"/>
            <a:ext cx="4137025" cy="4081462"/>
          </a:xfrm>
          <a:prstGeom prst="roundRect">
            <a:avLst>
              <a:gd name="adj" fmla="val 6153"/>
            </a:avLst>
          </a:prstGeom>
          <a:solidFill>
            <a:schemeClr val="bg2">
              <a:alpha val="2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62800" y="6583363"/>
            <a:ext cx="1981200" cy="274637"/>
          </a:xfrm>
          <a:prstGeom prst="rect">
            <a:avLst/>
          </a:prstGeom>
        </p:spPr>
        <p:txBody>
          <a:bodyPr/>
          <a:lstStyle>
            <a:lvl1pPr>
              <a:defRPr sz="800" b="0" cap="none" spc="0" smtClean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  <a:cs typeface="Arial" charset="0"/>
              </a:rPr>
              <a:t>© CF Insights 2011</a:t>
            </a: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5833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 sz="800" b="0" cap="none" spc="0">
                <a:ln>
                  <a:noFill/>
                </a:ln>
                <a:solidFill>
                  <a:schemeClr val="tx2"/>
                </a:solidFill>
                <a:effectLst/>
              </a:defRPr>
            </a:lvl1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6729DED-6A4C-466E-8433-228AF169F93D}" type="slidenum">
              <a:rPr lang="en-US" smtClean="0">
                <a:solidFill>
                  <a:srgbClr val="0064AD"/>
                </a:solidFill>
                <a:cs typeface="Arial" charset="0"/>
              </a:rPr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64AD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602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0" y="457200"/>
            <a:ext cx="9144000" cy="6019800"/>
          </a:xfrm>
          <a:prstGeom prst="rect">
            <a:avLst/>
          </a:prstGeom>
          <a:gradFill rotWithShape="1">
            <a:gsLst>
              <a:gs pos="0">
                <a:schemeClr val="tx2">
                  <a:alpha val="35000"/>
                </a:schemeClr>
              </a:gs>
              <a:gs pos="100000">
                <a:srgbClr val="FFFFFF">
                  <a:alpha val="25000"/>
                </a:srgbClr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100" b="1">
              <a:solidFill>
                <a:srgbClr val="000000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799"/>
          </a:xfrm>
        </p:spPr>
        <p:txBody>
          <a:bodyPr/>
          <a:lstStyle>
            <a:lvl1pPr marL="0" indent="0">
              <a:buNone/>
              <a:defRPr sz="3600">
                <a:latin typeface="+mn-lt"/>
              </a:defRPr>
            </a:lvl1pPr>
            <a:lvl2pPr>
              <a:defRPr sz="3600">
                <a:latin typeface="+mn-lt"/>
              </a:defRPr>
            </a:lvl2pPr>
            <a:lvl3pPr>
              <a:defRPr sz="3600">
                <a:latin typeface="+mn-lt"/>
              </a:defRPr>
            </a:lvl3pPr>
            <a:lvl4pPr>
              <a:defRPr sz="3600">
                <a:latin typeface="+mn-lt"/>
              </a:defRPr>
            </a:lvl4pPr>
            <a:lvl5pPr>
              <a:defRPr sz="36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62800" y="6583363"/>
            <a:ext cx="1981200" cy="274637"/>
          </a:xfrm>
          <a:prstGeom prst="rect">
            <a:avLst/>
          </a:prstGeom>
        </p:spPr>
        <p:txBody>
          <a:bodyPr/>
          <a:lstStyle>
            <a:lvl1pPr>
              <a:defRPr sz="800" b="0" cap="none" spc="0" smtClean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  <a:cs typeface="Arial" charset="0"/>
              </a:rPr>
              <a:t>© CF Insights 2011</a:t>
            </a: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5833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 sz="800" b="0" cap="none" spc="0">
                <a:ln>
                  <a:noFill/>
                </a:ln>
                <a:solidFill>
                  <a:schemeClr val="tx2"/>
                </a:solidFill>
                <a:effectLst/>
              </a:defRPr>
            </a:lvl1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6729DED-6A4C-466E-8433-228AF169F93D}" type="slidenum">
              <a:rPr lang="en-US" smtClean="0">
                <a:solidFill>
                  <a:srgbClr val="0064AD"/>
                </a:solidFill>
                <a:cs typeface="Arial" charset="0"/>
              </a:rPr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64AD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970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0" y="457200"/>
            <a:ext cx="9144000" cy="6019800"/>
          </a:xfrm>
          <a:prstGeom prst="rect">
            <a:avLst/>
          </a:prstGeom>
          <a:gradFill rotWithShape="1">
            <a:gsLst>
              <a:gs pos="0">
                <a:schemeClr val="tx2">
                  <a:alpha val="35000"/>
                </a:schemeClr>
              </a:gs>
              <a:gs pos="100000">
                <a:srgbClr val="FFFFFF">
                  <a:alpha val="25000"/>
                </a:srgbClr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100" b="1">
              <a:solidFill>
                <a:srgbClr val="000000"/>
              </a:solidFill>
              <a:ea typeface="MS PGothic" pitchFamily="34" charset="-128"/>
              <a:cs typeface="Arial" charset="0"/>
            </a:endParaRPr>
          </a:p>
        </p:txBody>
      </p:sp>
      <p:pic>
        <p:nvPicPr>
          <p:cNvPr id="9" name="Picture 28" descr="cf_insights_logo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350963"/>
            <a:ext cx="38623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6"/>
          <p:cNvSpPr>
            <a:spLocks noChangeArrowheads="1"/>
          </p:cNvSpPr>
          <p:nvPr userDrawn="1"/>
        </p:nvSpPr>
        <p:spPr bwMode="auto">
          <a:xfrm>
            <a:off x="361950" y="2692400"/>
            <a:ext cx="54689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MS PGothic" pitchFamily="34" charset="-128"/>
                <a:cs typeface="Arial" charset="0"/>
              </a:rPr>
              <a:t>SHARING </a:t>
            </a:r>
            <a:r>
              <a:rPr lang="en-US" b="1" dirty="0">
                <a:solidFill>
                  <a:srgbClr val="0064AD"/>
                </a:solidFill>
                <a:ea typeface="MS PGothic" pitchFamily="34" charset="-128"/>
                <a:cs typeface="Arial" charset="0"/>
              </a:rPr>
              <a:t>KNOWLEDGE.</a:t>
            </a:r>
            <a:r>
              <a:rPr lang="en-US" b="1" dirty="0">
                <a:solidFill>
                  <a:srgbClr val="000000"/>
                </a:solidFill>
                <a:ea typeface="MS PGothic" pitchFamily="34" charset="-128"/>
                <a:cs typeface="Arial" charset="0"/>
              </a:rPr>
              <a:t> GROWING </a:t>
            </a:r>
            <a:r>
              <a:rPr lang="en-US" b="1" dirty="0">
                <a:solidFill>
                  <a:srgbClr val="0064AD"/>
                </a:solidFill>
                <a:ea typeface="MS PGothic" pitchFamily="34" charset="-128"/>
                <a:cs typeface="Arial" charset="0"/>
              </a:rPr>
              <a:t>IMPACT.</a:t>
            </a:r>
            <a:r>
              <a:rPr lang="en-US" b="1" dirty="0">
                <a:solidFill>
                  <a:srgbClr val="000000"/>
                </a:solidFill>
                <a:ea typeface="MS PGothic" pitchFamily="34" charset="-128"/>
                <a:cs typeface="Arial" charset="0"/>
              </a:rPr>
              <a:t> </a:t>
            </a:r>
          </a:p>
        </p:txBody>
      </p:sp>
      <p:sp>
        <p:nvSpPr>
          <p:cNvPr id="11" name="Rectangle 28"/>
          <p:cNvSpPr>
            <a:spLocks noChangeArrowheads="1"/>
          </p:cNvSpPr>
          <p:nvPr userDrawn="1"/>
        </p:nvSpPr>
        <p:spPr bwMode="auto">
          <a:xfrm>
            <a:off x="376238" y="3544888"/>
            <a:ext cx="20367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200" b="1">
                <a:solidFill>
                  <a:srgbClr val="0064AD"/>
                </a:solidFill>
                <a:ea typeface="MS PGothic" pitchFamily="34" charset="-128"/>
                <a:cs typeface="Arial" charset="0"/>
              </a:rPr>
              <a:t>cfinsights.org</a:t>
            </a:r>
          </a:p>
        </p:txBody>
      </p:sp>
      <p:sp>
        <p:nvSpPr>
          <p:cNvPr id="12" name="Rectangle 15"/>
          <p:cNvSpPr>
            <a:spLocks noChangeArrowheads="1"/>
          </p:cNvSpPr>
          <p:nvPr userDrawn="1"/>
        </p:nvSpPr>
        <p:spPr bwMode="auto">
          <a:xfrm>
            <a:off x="371475" y="5059363"/>
            <a:ext cx="6858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808080"/>
                </a:solidFill>
                <a:cs typeface="Arial" charset="0"/>
              </a:rPr>
              <a:t>SPECIAL THANKS: </a:t>
            </a:r>
          </a:p>
        </p:txBody>
      </p:sp>
    </p:spTree>
    <p:extLst>
      <p:ext uri="{BB962C8B-B14F-4D97-AF65-F5344CB8AC3E}">
        <p14:creationId xmlns:p14="http://schemas.microsoft.com/office/powerpoint/2010/main" val="3728094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457200"/>
            <a:ext cx="9144000" cy="6019800"/>
          </a:xfrm>
          <a:prstGeom prst="rect">
            <a:avLst/>
          </a:prstGeom>
          <a:gradFill rotWithShape="1">
            <a:gsLst>
              <a:gs pos="0">
                <a:schemeClr val="hlink">
                  <a:alpha val="35001"/>
                </a:schemeClr>
              </a:gs>
              <a:gs pos="100000">
                <a:srgbClr val="FFFFFF">
                  <a:alpha val="25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100" b="1">
              <a:solidFill>
                <a:srgbClr val="000000"/>
              </a:solidFill>
              <a:ea typeface="MS PGothic" pitchFamily="34" charset="-128"/>
              <a:cs typeface="Arial" charset="0"/>
            </a:endParaRPr>
          </a:p>
        </p:txBody>
      </p:sp>
      <p:pic>
        <p:nvPicPr>
          <p:cNvPr id="5" name="Picture 28" descr="cf_insights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76200"/>
            <a:ext cx="11604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0" y="457200"/>
            <a:ext cx="9144000" cy="76200"/>
          </a:xfrm>
          <a:prstGeom prst="rect">
            <a:avLst/>
          </a:prstGeom>
          <a:gradFill rotWithShape="1">
            <a:gsLst>
              <a:gs pos="0">
                <a:schemeClr val="hlink">
                  <a:alpha val="35001"/>
                </a:schemeClr>
              </a:gs>
              <a:gs pos="100000">
                <a:srgbClr val="FFFFFF">
                  <a:alpha val="25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100" b="1">
              <a:solidFill>
                <a:srgbClr val="000000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6400800"/>
            <a:ext cx="9144000" cy="76200"/>
          </a:xfrm>
          <a:prstGeom prst="rect">
            <a:avLst/>
          </a:prstGeom>
          <a:gradFill rotWithShape="1">
            <a:gsLst>
              <a:gs pos="0">
                <a:schemeClr val="hlink">
                  <a:alpha val="35001"/>
                </a:schemeClr>
              </a:gs>
              <a:gs pos="100000">
                <a:srgbClr val="FFFFFF">
                  <a:alpha val="25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100" b="1">
              <a:solidFill>
                <a:srgbClr val="000000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3074" name="Rectangl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457200" y="1600200"/>
            <a:ext cx="8251825" cy="1473200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886200"/>
            <a:ext cx="8229600" cy="15240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© CF Insights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6549D-2225-4976-BC35-A66300E254A4}" type="slidenum">
              <a:rPr lang="en-US">
                <a:solidFill>
                  <a:srgbClr val="0064A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4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645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© CF Insights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CD2A1-8E58-42DC-A4C6-C472304F6F02}" type="slidenum">
              <a:rPr lang="en-US">
                <a:solidFill>
                  <a:srgbClr val="0064A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4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301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© CF Insights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99108-D8EB-4297-9CD4-C62490BC63C4}" type="slidenum">
              <a:rPr lang="en-US">
                <a:solidFill>
                  <a:srgbClr val="0064A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4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436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woman weaving on loom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49" b="35279"/>
          <a:stretch/>
        </p:blipFill>
        <p:spPr>
          <a:xfrm>
            <a:off x="0" y="3421491"/>
            <a:ext cx="9150091" cy="30330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4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© CF Insights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A2C93-0030-40DD-A312-1F66BD27BDEF}" type="slidenum">
              <a:rPr lang="en-US">
                <a:solidFill>
                  <a:srgbClr val="0064A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4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4050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© CF Insights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28C8A-4462-4039-94A6-76D01CBC6CDD}" type="slidenum">
              <a:rPr lang="en-US">
                <a:solidFill>
                  <a:srgbClr val="0064A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4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653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© CF Insights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1DAF5-0AFB-4F35-AE42-7B6865574190}" type="slidenum">
              <a:rPr lang="en-US">
                <a:solidFill>
                  <a:srgbClr val="0064A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4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9004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© CF Insights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1195F-F2D8-4D7F-B8B8-99AFA0E5CBC8}" type="slidenum">
              <a:rPr lang="en-US">
                <a:solidFill>
                  <a:srgbClr val="0064A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4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583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© CF Insights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2CE56-0419-42B2-8EB2-ACE97F599DED}" type="slidenum">
              <a:rPr lang="en-US">
                <a:solidFill>
                  <a:srgbClr val="0064A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4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333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60325"/>
            <a:ext cx="8382000" cy="24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350963"/>
            <a:ext cx="8382000" cy="50498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006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576072" y="2212848"/>
            <a:ext cx="7010400" cy="144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1">
                <a:latin typeface="ITC Franklin Gothic Book" panose="020B0504030503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2500" b="1" i="1">
                <a:latin typeface="ITC Franklin Gothic Book" panose="020B0504030503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576072" y="3776472"/>
            <a:ext cx="7010400" cy="13716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latin typeface="ITC Franklin Gothic Book" panose="020B05040305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9075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924800" cy="884238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en-US" sz="1800" b="1" kern="1200" dirty="0">
                <a:solidFill>
                  <a:srgbClr val="0070C0"/>
                </a:solidFill>
                <a:latin typeface="ITC Franklin Gothic Book" panose="020B0504030503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924800" cy="4114800"/>
          </a:xfrm>
          <a:prstGeom prst="rect">
            <a:avLst/>
          </a:prstGeom>
        </p:spPr>
        <p:txBody>
          <a:bodyPr/>
          <a:lstStyle>
            <a:lvl1pPr>
              <a:defRPr>
                <a:latin typeface="ITC Franklin Gothic Book" panose="020B0504030503020204" pitchFamily="34" charset="0"/>
                <a:cs typeface="Arial" panose="020B0604020202020204" pitchFamily="34" charset="0"/>
              </a:defRPr>
            </a:lvl1pPr>
            <a:lvl2pPr>
              <a:defRPr>
                <a:latin typeface="ITC Franklin Gothic Book" panose="020B0504030503020204" pitchFamily="34" charset="0"/>
                <a:cs typeface="Arial" panose="020B0604020202020204" pitchFamily="34" charset="0"/>
              </a:defRPr>
            </a:lvl2pPr>
            <a:lvl3pPr>
              <a:defRPr>
                <a:latin typeface="ITC Franklin Gothic Book" panose="020B0504030503020204" pitchFamily="34" charset="0"/>
                <a:cs typeface="Arial" panose="020B0604020202020204" pitchFamily="34" charset="0"/>
              </a:defRPr>
            </a:lvl3pPr>
            <a:lvl4pPr>
              <a:defRPr>
                <a:latin typeface="ITC Franklin Gothic Book" panose="020B0504030503020204" pitchFamily="34" charset="0"/>
                <a:cs typeface="Arial" panose="020B0604020202020204" pitchFamily="34" charset="0"/>
              </a:defRPr>
            </a:lvl4pPr>
            <a:lvl5pPr>
              <a:defRPr>
                <a:latin typeface="ITC Franklin Gothic Book" panose="020B0504030503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262812" y="6522496"/>
            <a:ext cx="1981200" cy="274637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latin typeface="ITC Franklin Gothic Book" panose="020B0504030503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© CF Insights 2015</a:t>
            </a: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05200" y="6522496"/>
            <a:ext cx="2133600" cy="274637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latin typeface="ITC Franklin Gothic Book" panose="020B0504030503020204" pitchFamily="34" charset="0"/>
              </a:defRPr>
            </a:lvl1pPr>
          </a:lstStyle>
          <a:p>
            <a:pPr eaLnBrk="0" hangingPunct="0">
              <a:defRPr/>
            </a:pPr>
            <a:fld id="{B6729DED-6A4C-466E-8433-228AF169F93D}" type="slidenum">
              <a:rPr lang="en-US" smtClean="0">
                <a:solidFill>
                  <a:srgbClr val="0064AD"/>
                </a:solidFill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0064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582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ITC Franklin Gothic Book" panose="020B05040305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ITC Franklin Gothic Book" panose="020B0504030503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262812" y="6522496"/>
            <a:ext cx="1981200" cy="274637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latin typeface="ITC Franklin Gothic Book" panose="020B0504030503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© CF Insights 2015</a:t>
            </a: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05200" y="6522496"/>
            <a:ext cx="2133600" cy="274637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latin typeface="ITC Franklin Gothic Book" panose="020B0504030503020204" pitchFamily="34" charset="0"/>
              </a:defRPr>
            </a:lvl1pPr>
          </a:lstStyle>
          <a:p>
            <a:pPr eaLnBrk="0" hangingPunct="0">
              <a:defRPr/>
            </a:pPr>
            <a:fld id="{B6729DED-6A4C-466E-8433-228AF169F93D}" type="slidenum">
              <a:rPr lang="en-US" smtClean="0">
                <a:solidFill>
                  <a:srgbClr val="0064AD"/>
                </a:solidFill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0064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61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820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ITC Franklin Gothic Book" panose="020B05040305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ITC Franklin Gothic Book" panose="020B0504030503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ITC Franklin Gothic Book" panose="020B0504030503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ITC Franklin Gothic Book" panose="020B0504030503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ITC Franklin Gothic Book" panose="020B0504030503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ITC Franklin Gothic Book" panose="020B0504030503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ITC Franklin Gothic Book" panose="020B0504030503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ITC Franklin Gothic Book" panose="020B0504030503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ITC Franklin Gothic Book" panose="020B0504030503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ITC Franklin Gothic Book" panose="020B0504030503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ITC Franklin Gothic Book" panose="020B0504030503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262812" y="6522496"/>
            <a:ext cx="1981200" cy="274637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latin typeface="ITC Franklin Gothic Book" panose="020B0504030503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© CF Insights 2015</a:t>
            </a: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05200" y="6522496"/>
            <a:ext cx="2133600" cy="274637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latin typeface="ITC Franklin Gothic Book" panose="020B0504030503020204" pitchFamily="34" charset="0"/>
              </a:defRPr>
            </a:lvl1pPr>
          </a:lstStyle>
          <a:p>
            <a:pPr eaLnBrk="0" hangingPunct="0">
              <a:defRPr/>
            </a:pPr>
            <a:fld id="{B6729DED-6A4C-466E-8433-228AF169F93D}" type="slidenum">
              <a:rPr lang="en-US" smtClean="0">
                <a:solidFill>
                  <a:srgbClr val="0064AD"/>
                </a:solidFill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0064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028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25389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3895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92162"/>
          </a:xfrm>
          <a:prstGeom prst="rect">
            <a:avLst/>
          </a:prstGeom>
        </p:spPr>
        <p:txBody>
          <a:bodyPr/>
          <a:lstStyle>
            <a:lvl1pPr>
              <a:defRPr>
                <a:latin typeface="ITC Franklin Gothic Book" panose="020B05040305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4040188" cy="4984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ITC Franklin Gothic Book" panose="020B0504030503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ITC Franklin Gothic Book" panose="020B0504030503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ITC Franklin Gothic Book" panose="020B0504030503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ITC Franklin Gothic Book" panose="020B0504030503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ITC Franklin Gothic Book" panose="020B0504030503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ITC Franklin Gothic Book" panose="020B0504030503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399"/>
            <a:ext cx="4041775" cy="4984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ITC Franklin Gothic Book" panose="020B0504030503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ITC Franklin Gothic Book" panose="020B0504030503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ITC Franklin Gothic Book" panose="020B0504030503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ITC Franklin Gothic Book" panose="020B0504030503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ITC Franklin Gothic Book" panose="020B0504030503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ITC Franklin Gothic Book" panose="020B0504030503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7262812" y="6522496"/>
            <a:ext cx="1981200" cy="274637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latin typeface="ITC Franklin Gothic Book" panose="020B0504030503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© CF Insights 2015</a:t>
            </a: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3505200" y="6522496"/>
            <a:ext cx="2133600" cy="274637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latin typeface="ITC Franklin Gothic Book" panose="020B0504030503020204" pitchFamily="34" charset="0"/>
              </a:defRPr>
            </a:lvl1pPr>
          </a:lstStyle>
          <a:p>
            <a:pPr eaLnBrk="0" hangingPunct="0">
              <a:defRPr/>
            </a:pPr>
            <a:fld id="{B6729DED-6A4C-466E-8433-228AF169F93D}" type="slidenum">
              <a:rPr lang="en-US" smtClean="0">
                <a:solidFill>
                  <a:srgbClr val="0064AD"/>
                </a:solidFill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0064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552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82550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ITC Franklin Gothic Book" panose="020B05040305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ITC Franklin Gothic Book" panose="020B0504030503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ITC Franklin Gothic Book" panose="020B0504030503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ITC Franklin Gothic Book" panose="020B0504030503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ITC Franklin Gothic Book" panose="020B0504030503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ITC Franklin Gothic Book" panose="020B0504030503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ITC Franklin Gothic Book" panose="020B0504030503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262812" y="6522496"/>
            <a:ext cx="1981200" cy="274637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latin typeface="ITC Franklin Gothic Book" panose="020B0504030503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© CF Insights 2015</a:t>
            </a: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05200" y="6522496"/>
            <a:ext cx="2133600" cy="274637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latin typeface="ITC Franklin Gothic Book" panose="020B0504030503020204" pitchFamily="34" charset="0"/>
              </a:defRPr>
            </a:lvl1pPr>
          </a:lstStyle>
          <a:p>
            <a:pPr eaLnBrk="0" hangingPunct="0">
              <a:defRPr/>
            </a:pPr>
            <a:fld id="{B6729DED-6A4C-466E-8433-228AF169F93D}" type="slidenum">
              <a:rPr lang="en-US" smtClean="0">
                <a:solidFill>
                  <a:srgbClr val="0064AD"/>
                </a:solidFill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0064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386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ITC Franklin Gothic Book" panose="020B05040305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ITC Franklin Gothic Book" panose="020B0504030503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ITC Franklin Gothic Book" panose="020B0504030503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262812" y="6522496"/>
            <a:ext cx="1981200" cy="274637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latin typeface="ITC Franklin Gothic Book" panose="020B0504030503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© CF Insights 2015</a:t>
            </a: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05200" y="6522496"/>
            <a:ext cx="2133600" cy="274637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latin typeface="ITC Franklin Gothic Book" panose="020B0504030503020204" pitchFamily="34" charset="0"/>
              </a:defRPr>
            </a:lvl1pPr>
          </a:lstStyle>
          <a:p>
            <a:pPr eaLnBrk="0" hangingPunct="0">
              <a:defRPr/>
            </a:pPr>
            <a:fld id="{B6729DED-6A4C-466E-8433-228AF169F93D}" type="slidenum">
              <a:rPr lang="en-US" smtClean="0">
                <a:solidFill>
                  <a:srgbClr val="0064AD"/>
                </a:solidFill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0064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421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55448" y="36576"/>
            <a:ext cx="2438400" cy="34442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>
                <a:latin typeface="ITC Franklin Gothic Book" panose="020B0504030503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505200" y="6507163"/>
            <a:ext cx="2133600" cy="274637"/>
          </a:xfrm>
        </p:spPr>
        <p:txBody>
          <a:bodyPr/>
          <a:lstStyle>
            <a:lvl1pPr>
              <a:defRPr>
                <a:latin typeface="ITC Franklin Gothic Book" panose="020B0504030503020204" pitchFamily="34" charset="0"/>
              </a:defRPr>
            </a:lvl1pPr>
          </a:lstStyle>
          <a:p>
            <a:pPr eaLnBrk="0" hangingPunct="0">
              <a:defRPr/>
            </a:pPr>
            <a:fld id="{B6729DED-6A4C-466E-8433-228AF169F93D}" type="slidenum">
              <a:rPr lang="en-US" smtClean="0">
                <a:solidFill>
                  <a:srgbClr val="0064AD"/>
                </a:solidFill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0064AD"/>
              </a:solidFill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262812" y="6507163"/>
            <a:ext cx="1981200" cy="274637"/>
          </a:xfrm>
        </p:spPr>
        <p:txBody>
          <a:bodyPr/>
          <a:lstStyle>
            <a:lvl1pPr>
              <a:defRPr>
                <a:latin typeface="ITC Franklin Gothic Book" panose="020B0504030503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© CF Insights 2015</a:t>
            </a: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4127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21556"/>
            <a:ext cx="8229600" cy="5104607"/>
          </a:xfrm>
          <a:prstGeom prst="rect">
            <a:avLst/>
          </a:prstGeom>
        </p:spPr>
        <p:txBody>
          <a:bodyPr/>
          <a:lstStyle>
            <a:lvl2pPr>
              <a:defRPr sz="1600">
                <a:latin typeface="ITC Franklin Gothic Book" panose="020B0504030503020204" pitchFamily="34" charset="0"/>
                <a:cs typeface="Arial" panose="020B0604020202020204" pitchFamily="34" charset="0"/>
              </a:defRPr>
            </a:lvl2pPr>
            <a:lvl3pPr marL="1409700" marR="0" indent="-3778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 sz="1400" baseline="0"/>
            </a:lvl3pPr>
          </a:lstStyle>
          <a:p>
            <a:pPr marL="1009650" lvl="1" indent="-609600" eaLnBrk="1" hangingPunct="1">
              <a:spcBef>
                <a:spcPct val="100000"/>
              </a:spcBef>
              <a:buFontTx/>
              <a:buAutoNum type="romanUcPeriod"/>
            </a:pPr>
            <a:endParaRPr lang="en-US" dirty="0" smtClean="0"/>
          </a:p>
          <a:p>
            <a:pPr marL="1009650" lvl="1" indent="-609600">
              <a:spcBef>
                <a:spcPts val="1800"/>
              </a:spcBef>
              <a:buFontTx/>
              <a:buAutoNum type="romanUcPeriod"/>
            </a:pPr>
            <a:r>
              <a:rPr lang="en-US" dirty="0" smtClean="0"/>
              <a:t>First item</a:t>
            </a:r>
          </a:p>
          <a:p>
            <a:pPr marL="1009650" lvl="1" indent="-609600">
              <a:spcBef>
                <a:spcPts val="1800"/>
              </a:spcBef>
              <a:buFontTx/>
              <a:buAutoNum type="romanUcPeriod"/>
            </a:pPr>
            <a:r>
              <a:rPr lang="en-US" dirty="0" smtClean="0"/>
              <a:t>Second item</a:t>
            </a:r>
          </a:p>
          <a:p>
            <a:pPr marL="1009650" lvl="1" indent="-609600">
              <a:spcBef>
                <a:spcPts val="1800"/>
              </a:spcBef>
              <a:buFontTx/>
              <a:buAutoNum type="romanUcPeriod"/>
            </a:pPr>
            <a:r>
              <a:rPr lang="en-US" dirty="0" smtClean="0"/>
              <a:t>Third item</a:t>
            </a:r>
          </a:p>
          <a:p>
            <a:pPr marL="1009650" lvl="1" indent="-609600">
              <a:spcBef>
                <a:spcPts val="1800"/>
              </a:spcBef>
              <a:buFontTx/>
              <a:buAutoNum type="romanUcPeriod"/>
            </a:pPr>
            <a:r>
              <a:rPr lang="en-US" dirty="0" smtClean="0"/>
              <a:t>Fourth item</a:t>
            </a:r>
          </a:p>
          <a:p>
            <a:pPr marL="1409700" lvl="2" indent="-377825">
              <a:spcBef>
                <a:spcPts val="600"/>
              </a:spcBef>
              <a:buFont typeface="+mj-lt"/>
              <a:buAutoNum type="alphaLcParenR"/>
            </a:pPr>
            <a:r>
              <a:rPr lang="en-US" dirty="0" smtClean="0"/>
              <a:t>Sub-item 1</a:t>
            </a:r>
          </a:p>
          <a:p>
            <a:pPr marL="1409700" marR="0" lvl="2" indent="-3778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n-US" dirty="0" smtClean="0"/>
              <a:t>Sub-item 2</a:t>
            </a:r>
          </a:p>
          <a:p>
            <a:pPr marL="1409700" lvl="2" indent="-377825">
              <a:spcBef>
                <a:spcPts val="600"/>
              </a:spcBef>
              <a:buFont typeface="+mj-lt"/>
              <a:buAutoNum type="alphaLcParenR"/>
            </a:pPr>
            <a:r>
              <a:rPr lang="en-US" dirty="0" smtClean="0"/>
              <a:t>Sub-item 3</a:t>
            </a:r>
          </a:p>
          <a:p>
            <a:pPr marL="1409700" lvl="2" indent="-377825">
              <a:spcBef>
                <a:spcPts val="600"/>
              </a:spcBef>
              <a:buFont typeface="+mj-lt"/>
              <a:buAutoNum type="alphaLcParenR"/>
            </a:pPr>
            <a:r>
              <a:rPr lang="en-US" dirty="0" smtClean="0"/>
              <a:t>Sub-item 4</a:t>
            </a:r>
          </a:p>
          <a:p>
            <a:pPr marL="1009650" lvl="1" indent="-609600">
              <a:spcBef>
                <a:spcPts val="1800"/>
              </a:spcBef>
              <a:buFontTx/>
              <a:buAutoNum type="romanUcPeriod"/>
            </a:pPr>
            <a:r>
              <a:rPr lang="en-US" dirty="0" smtClean="0"/>
              <a:t>Questions to Consider &amp; Next Steps</a:t>
            </a:r>
          </a:p>
          <a:p>
            <a:pPr marL="1009650" lvl="1" indent="-609600">
              <a:spcBef>
                <a:spcPts val="1800"/>
              </a:spcBef>
              <a:buFontTx/>
              <a:buAutoNum type="romanUcPeriod"/>
            </a:pPr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1447800"/>
            <a:ext cx="7239000" cy="457200"/>
          </a:xfrm>
          <a:prstGeom prst="rect">
            <a:avLst/>
          </a:prstGeom>
          <a:solidFill>
            <a:srgbClr val="376092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ITC Franklin Gothic Book" panose="020B0504030503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ITC Franklin Gothic Book" panose="020B0504030503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© CF Insights 2015</a:t>
            </a: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ITC Franklin Gothic Book" panose="020B0504030503020204" pitchFamily="34" charset="0"/>
              </a:defRPr>
            </a:lvl1pPr>
          </a:lstStyle>
          <a:p>
            <a:pPr eaLnBrk="0" hangingPunct="0">
              <a:defRPr/>
            </a:pPr>
            <a:fld id="{B6729DED-6A4C-466E-8433-228AF169F93D}" type="slidenum">
              <a:rPr lang="en-US" smtClean="0">
                <a:solidFill>
                  <a:srgbClr val="0064AD"/>
                </a:solidFill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0064AD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457200" y="602665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1600" b="1" dirty="0">
                <a:solidFill>
                  <a:srgbClr val="0064AD"/>
                </a:solidFill>
                <a:latin typeface="ITC Franklin Gothic Book" panose="020B0504030503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5936140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ue Title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ITC Franklin Gothic Book" panose="020B05040305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799"/>
          </a:xfrm>
          <a:prstGeom prst="rect">
            <a:avLst/>
          </a:prstGeom>
        </p:spPr>
        <p:txBody>
          <a:bodyPr/>
          <a:lstStyle>
            <a:lvl1pPr marL="225425" indent="-225425">
              <a:defRPr>
                <a:latin typeface="ITC Franklin Gothic Book" panose="020B0504030503020204" pitchFamily="34" charset="0"/>
              </a:defRPr>
            </a:lvl1pPr>
            <a:lvl2pPr>
              <a:defRPr>
                <a:latin typeface="ITC Franklin Gothic Book" panose="020B0504030503020204" pitchFamily="34" charset="0"/>
              </a:defRPr>
            </a:lvl2pPr>
            <a:lvl3pPr>
              <a:defRPr>
                <a:latin typeface="ITC Franklin Gothic Book" panose="020B0504030503020204" pitchFamily="34" charset="0"/>
              </a:defRPr>
            </a:lvl3pPr>
            <a:lvl4pPr>
              <a:defRPr>
                <a:latin typeface="ITC Franklin Gothic Book" panose="020B0504030503020204" pitchFamily="34" charset="0"/>
              </a:defRPr>
            </a:lvl4pPr>
            <a:lvl5pPr>
              <a:defRPr>
                <a:latin typeface="ITC Franklin Gothic Book" panose="020B0504030503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7620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  <a:latin typeface="ITC Franklin Gothic Book" panose="020B0504030503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62800" y="6583363"/>
            <a:ext cx="1981200" cy="274637"/>
          </a:xfrm>
          <a:prstGeom prst="rect">
            <a:avLst/>
          </a:prstGeom>
        </p:spPr>
        <p:txBody>
          <a:bodyPr/>
          <a:lstStyle>
            <a:lvl1pPr>
              <a:defRPr sz="800" b="0" cap="none" spc="0" smtClean="0">
                <a:ln>
                  <a:noFill/>
                </a:ln>
                <a:solidFill>
                  <a:schemeClr val="tx1"/>
                </a:solidFill>
                <a:effectLst/>
                <a:latin typeface="ITC Franklin Gothic Book" panose="020B0504030503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cs typeface="Arial" charset="0"/>
              </a:rPr>
              <a:t>© CF Insights 2015</a:t>
            </a: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834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34901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95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524679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006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32157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531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547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4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Plai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496956"/>
            <a:ext cx="9144000" cy="6019800"/>
          </a:xfrm>
          <a:prstGeom prst="rect">
            <a:avLst/>
          </a:prstGeom>
          <a:gradFill rotWithShape="1">
            <a:gsLst>
              <a:gs pos="0">
                <a:schemeClr val="tx2">
                  <a:alpha val="35000"/>
                </a:schemeClr>
              </a:gs>
              <a:gs pos="100000">
                <a:srgbClr val="FFFFFF">
                  <a:alpha val="25000"/>
                </a:srgbClr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100" b="1">
              <a:solidFill>
                <a:srgbClr val="000000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76263" y="1249363"/>
            <a:ext cx="8229600" cy="731837"/>
          </a:xfrm>
        </p:spPr>
        <p:txBody>
          <a:bodyPr anchor="t"/>
          <a:lstStyle>
            <a:lvl1pPr>
              <a:defRPr sz="3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76263" y="4648200"/>
            <a:ext cx="8229600" cy="990600"/>
          </a:xfrm>
        </p:spPr>
        <p:txBody>
          <a:bodyPr/>
          <a:lstStyle>
            <a:lvl1pPr marL="0" indent="0">
              <a:buFontTx/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pic>
        <p:nvPicPr>
          <p:cNvPr id="11" name="Picture 28" descr="cf_insights_logo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2212975"/>
            <a:ext cx="5811837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576263" y="4384675"/>
            <a:ext cx="82296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 eaLnBrk="1" hangingPunct="1">
              <a:spcBef>
                <a:spcPts val="432"/>
              </a:spcBef>
              <a:buFontTx/>
              <a:buNone/>
            </a:pPr>
            <a:r>
              <a:rPr lang="en-US" sz="1200" dirty="0" smtClean="0">
                <a:solidFill>
                  <a:srgbClr val="808080"/>
                </a:solidFill>
                <a:latin typeface="Arial"/>
              </a:rPr>
              <a:t>PREPARED FOR:</a:t>
            </a:r>
          </a:p>
        </p:txBody>
      </p:sp>
      <p:sp>
        <p:nvSpPr>
          <p:cNvPr id="15" name="Rectangle 28"/>
          <p:cNvSpPr>
            <a:spLocks noChangeArrowheads="1"/>
          </p:cNvSpPr>
          <p:nvPr userDrawn="1"/>
        </p:nvSpPr>
        <p:spPr bwMode="auto">
          <a:xfrm>
            <a:off x="595313" y="5773738"/>
            <a:ext cx="20367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200" b="1" dirty="0">
                <a:solidFill>
                  <a:srgbClr val="0064AD"/>
                </a:solidFill>
                <a:ea typeface="MS PGothic" pitchFamily="34" charset="-128"/>
                <a:cs typeface="Arial" charset="0"/>
              </a:rPr>
              <a:t>cfinsights.org</a:t>
            </a:r>
          </a:p>
        </p:txBody>
      </p:sp>
      <p:sp>
        <p:nvSpPr>
          <p:cNvPr id="17" name="Rectangle 26"/>
          <p:cNvSpPr>
            <a:spLocks noChangeArrowheads="1"/>
          </p:cNvSpPr>
          <p:nvPr userDrawn="1"/>
        </p:nvSpPr>
        <p:spPr bwMode="auto">
          <a:xfrm>
            <a:off x="576263" y="123825"/>
            <a:ext cx="52117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00000"/>
                </a:solidFill>
                <a:cs typeface="Arial" charset="0"/>
              </a:rPr>
              <a:t>SHARING </a:t>
            </a:r>
            <a:r>
              <a:rPr lang="en-US" sz="1100" b="1" dirty="0">
                <a:solidFill>
                  <a:srgbClr val="0064AD"/>
                </a:solidFill>
                <a:cs typeface="Arial" charset="0"/>
              </a:rPr>
              <a:t>KNOWLEDGE</a:t>
            </a:r>
            <a:r>
              <a:rPr lang="en-US" sz="1100" b="1" dirty="0">
                <a:solidFill>
                  <a:srgbClr val="000000"/>
                </a:solidFill>
                <a:cs typeface="Arial" charset="0"/>
              </a:rPr>
              <a:t>. GROWING </a:t>
            </a:r>
            <a:r>
              <a:rPr lang="en-US" sz="1100" b="1" dirty="0">
                <a:solidFill>
                  <a:srgbClr val="0064AD"/>
                </a:solidFill>
                <a:cs typeface="Arial" charset="0"/>
              </a:rPr>
              <a:t>IMPACT</a:t>
            </a:r>
            <a:r>
              <a:rPr lang="en-US" sz="1100" b="1" dirty="0">
                <a:solidFill>
                  <a:srgbClr val="000000"/>
                </a:solidFill>
                <a:cs typeface="Arial" charset="0"/>
              </a:rPr>
              <a:t>. </a:t>
            </a:r>
            <a:endParaRPr lang="en-US" sz="12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" name="Rectangle 12"/>
          <p:cNvSpPr>
            <a:spLocks noChangeArrowheads="1"/>
          </p:cNvSpPr>
          <p:nvPr userDrawn="1"/>
        </p:nvSpPr>
        <p:spPr bwMode="auto">
          <a:xfrm>
            <a:off x="0" y="496956"/>
            <a:ext cx="9144000" cy="76200"/>
          </a:xfrm>
          <a:prstGeom prst="rect">
            <a:avLst/>
          </a:prstGeom>
          <a:gradFill rotWithShape="1">
            <a:gsLst>
              <a:gs pos="0">
                <a:schemeClr val="tx2">
                  <a:alpha val="35000"/>
                </a:schemeClr>
              </a:gs>
              <a:gs pos="100000">
                <a:srgbClr val="FFFFFF">
                  <a:alpha val="25000"/>
                </a:srgbClr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100" b="1">
              <a:solidFill>
                <a:srgbClr val="000000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19" name="Rectangle 12"/>
          <p:cNvSpPr>
            <a:spLocks noChangeArrowheads="1"/>
          </p:cNvSpPr>
          <p:nvPr userDrawn="1"/>
        </p:nvSpPr>
        <p:spPr bwMode="auto">
          <a:xfrm>
            <a:off x="0" y="6440556"/>
            <a:ext cx="9144000" cy="76200"/>
          </a:xfrm>
          <a:prstGeom prst="rect">
            <a:avLst/>
          </a:prstGeom>
          <a:gradFill rotWithShape="1">
            <a:gsLst>
              <a:gs pos="0">
                <a:schemeClr val="tx2">
                  <a:alpha val="35000"/>
                </a:schemeClr>
              </a:gs>
              <a:gs pos="100000">
                <a:srgbClr val="FFFFFF">
                  <a:alpha val="25000"/>
                </a:srgbClr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100" b="1">
              <a:solidFill>
                <a:srgbClr val="000000"/>
              </a:solidFill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77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7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image" Target="../media/image13.jpe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image" Target="../media/image12.gif"/><Relationship Id="rId5" Type="http://schemas.openxmlformats.org/officeDocument/2006/relationships/slideLayout" Target="../slideLayouts/slideLayout3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1060864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8804030" y="6611779"/>
            <a:ext cx="3398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5720" rIns="90488" bIns="45720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AA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0" hangingPunct="0"/>
              <a:t>‹#›</a:t>
            </a:fld>
            <a:endParaRPr lang="en-US" sz="1000" dirty="0">
              <a:solidFill>
                <a:srgbClr val="AAA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35279" y="6611779"/>
            <a:ext cx="770687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1000" dirty="0" smtClean="0">
                <a:solidFill>
                  <a:srgbClr val="AAA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FSG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73788" y="6611779"/>
            <a:ext cx="450476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1000" dirty="0" smtClean="0">
                <a:solidFill>
                  <a:srgbClr val="AAA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258172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0" r:id="rId2"/>
    <p:sldLayoutId id="2147483650" r:id="rId3"/>
    <p:sldLayoutId id="2147483667" r:id="rId4"/>
    <p:sldLayoutId id="2147483652" r:id="rId5"/>
    <p:sldLayoutId id="2147483668" r:id="rId6"/>
    <p:sldLayoutId id="2147483655" r:id="rId7"/>
    <p:sldLayoutId id="2147483666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rgbClr val="005AAA"/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3076" name="Picture 28" descr="cf_insights_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76200"/>
            <a:ext cx="11604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76200"/>
          </a:xfrm>
          <a:prstGeom prst="rect">
            <a:avLst/>
          </a:prstGeom>
          <a:gradFill rotWithShape="1">
            <a:gsLst>
              <a:gs pos="0">
                <a:schemeClr val="tx2">
                  <a:alpha val="35000"/>
                </a:schemeClr>
              </a:gs>
              <a:gs pos="100000">
                <a:srgbClr val="FFFFFF">
                  <a:alpha val="25000"/>
                </a:srgbClr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100" b="1">
              <a:solidFill>
                <a:srgbClr val="000000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3081" name="Rectangle 12"/>
          <p:cNvSpPr>
            <a:spLocks noChangeArrowheads="1"/>
          </p:cNvSpPr>
          <p:nvPr/>
        </p:nvSpPr>
        <p:spPr bwMode="auto">
          <a:xfrm>
            <a:off x="0" y="6400800"/>
            <a:ext cx="9144000" cy="76200"/>
          </a:xfrm>
          <a:prstGeom prst="rect">
            <a:avLst/>
          </a:prstGeom>
          <a:gradFill rotWithShape="1">
            <a:gsLst>
              <a:gs pos="0">
                <a:schemeClr val="tx2">
                  <a:alpha val="35000"/>
                </a:schemeClr>
              </a:gs>
              <a:gs pos="100000">
                <a:srgbClr val="FFFFFF">
                  <a:alpha val="25000"/>
                </a:srgbClr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100" b="1">
              <a:solidFill>
                <a:srgbClr val="000000"/>
              </a:solidFill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41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j-lt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Calibr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7172" name="Picture 28" descr="cf_insights_log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76200"/>
            <a:ext cx="11604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83363"/>
            <a:ext cx="2133600" cy="274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 smtClean="0">
                <a:solidFill>
                  <a:schemeClr val="tx1"/>
                </a:solidFill>
                <a:effectLst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83363"/>
            <a:ext cx="2895600" cy="274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chemeClr val="tx1"/>
                </a:solidFill>
                <a:effectLst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© CF Insights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52800" y="6583363"/>
            <a:ext cx="2133600" cy="274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 b="1">
                <a:solidFill>
                  <a:schemeClr val="hlink"/>
                </a:solidFill>
                <a:effectLst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5AAF38B-4003-4DA0-982B-BE1ECE9EEC71}" type="slidenum">
              <a:rPr lang="en-US">
                <a:solidFill>
                  <a:srgbClr val="0064AD"/>
                </a:solidFill>
                <a:cs typeface="Arial" charset="0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4AD"/>
              </a:solidFill>
              <a:cs typeface="Arial" charset="0"/>
            </a:endParaRPr>
          </a:p>
        </p:txBody>
      </p:sp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76200"/>
          </a:xfrm>
          <a:prstGeom prst="rect">
            <a:avLst/>
          </a:prstGeom>
          <a:gradFill rotWithShape="1">
            <a:gsLst>
              <a:gs pos="0">
                <a:schemeClr val="hlink">
                  <a:alpha val="35001"/>
                </a:schemeClr>
              </a:gs>
              <a:gs pos="100000">
                <a:srgbClr val="FFFFFF">
                  <a:alpha val="25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100" b="1">
              <a:solidFill>
                <a:srgbClr val="000000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0" y="6400800"/>
            <a:ext cx="9144000" cy="76200"/>
          </a:xfrm>
          <a:prstGeom prst="rect">
            <a:avLst/>
          </a:prstGeom>
          <a:gradFill rotWithShape="1">
            <a:gsLst>
              <a:gs pos="0">
                <a:schemeClr val="hlink">
                  <a:alpha val="35001"/>
                </a:schemeClr>
              </a:gs>
              <a:gs pos="100000">
                <a:srgbClr val="FFFFFF">
                  <a:alpha val="25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100" b="1">
              <a:solidFill>
                <a:srgbClr val="000000"/>
              </a:solidFill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668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0" y="455886"/>
            <a:ext cx="9144000" cy="6003073"/>
          </a:xfrm>
          <a:prstGeom prst="rect">
            <a:avLst/>
          </a:prstGeom>
          <a:gradFill rotWithShape="1">
            <a:gsLst>
              <a:gs pos="0">
                <a:srgbClr val="0064AD">
                  <a:alpha val="35001"/>
                </a:srgbClr>
              </a:gs>
              <a:gs pos="100000">
                <a:srgbClr val="FFFFFF">
                  <a:alpha val="25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>
              <a:spcBef>
                <a:spcPct val="50000"/>
              </a:spcBef>
              <a:defRPr/>
            </a:pPr>
            <a:endParaRPr lang="en-US" sz="1100" b="1" kern="0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6384073"/>
            <a:ext cx="9144000" cy="76200"/>
          </a:xfrm>
          <a:prstGeom prst="rect">
            <a:avLst/>
          </a:prstGeom>
          <a:gradFill flip="none" rotWithShape="1">
            <a:gsLst>
              <a:gs pos="50000">
                <a:schemeClr val="accent6">
                  <a:lumMod val="60000"/>
                  <a:lumOff val="40000"/>
                  <a:alpha val="50000"/>
                </a:schemeClr>
              </a:gs>
              <a:gs pos="0">
                <a:schemeClr val="accent6"/>
              </a:gs>
              <a:gs pos="100000">
                <a:schemeClr val="accent6">
                  <a:lumMod val="20000"/>
                  <a:lumOff val="80000"/>
                  <a:alpha val="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>
              <a:spcBef>
                <a:spcPct val="50000"/>
              </a:spcBef>
            </a:pPr>
            <a:endParaRPr lang="en-US" sz="1100" b="1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9" name="Picture 7" descr="bubbles_293_2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66"/>
          <a:stretch>
            <a:fillRect/>
          </a:stretch>
        </p:blipFill>
        <p:spPr bwMode="auto">
          <a:xfrm>
            <a:off x="5734050" y="0"/>
            <a:ext cx="340995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464634"/>
            <a:ext cx="9144000" cy="76200"/>
          </a:xfrm>
          <a:prstGeom prst="rect">
            <a:avLst/>
          </a:prstGeom>
          <a:gradFill flip="none" rotWithShape="1">
            <a:gsLst>
              <a:gs pos="50000">
                <a:schemeClr val="accent6">
                  <a:lumMod val="60000"/>
                  <a:lumOff val="40000"/>
                  <a:alpha val="50000"/>
                </a:schemeClr>
              </a:gs>
              <a:gs pos="0">
                <a:schemeClr val="accent6"/>
              </a:gs>
              <a:gs pos="100000">
                <a:schemeClr val="accent6">
                  <a:lumMod val="20000"/>
                  <a:lumOff val="80000"/>
                  <a:alpha val="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>
              <a:spcBef>
                <a:spcPct val="50000"/>
              </a:spcBef>
            </a:pPr>
            <a:endParaRPr lang="en-US" sz="1100" b="1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576263" y="123825"/>
            <a:ext cx="52117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en-US" sz="1100" b="1" dirty="0">
                <a:solidFill>
                  <a:srgbClr val="000000"/>
                </a:solidFill>
                <a:latin typeface="Arial" pitchFamily="34" charset="0"/>
              </a:rPr>
              <a:t>SHARING </a:t>
            </a:r>
            <a:r>
              <a:rPr lang="en-US" sz="1100" b="1" dirty="0">
                <a:solidFill>
                  <a:srgbClr val="0064AD"/>
                </a:solidFill>
                <a:latin typeface="Arial" pitchFamily="34" charset="0"/>
              </a:rPr>
              <a:t>KNOWLEDGE</a:t>
            </a:r>
            <a:r>
              <a:rPr lang="en-US" sz="1100" b="1" dirty="0">
                <a:solidFill>
                  <a:srgbClr val="000000"/>
                </a:solidFill>
                <a:latin typeface="Arial" pitchFamily="34" charset="0"/>
              </a:rPr>
              <a:t>. GROWING </a:t>
            </a:r>
            <a:r>
              <a:rPr lang="en-US" sz="1100" b="1" dirty="0">
                <a:solidFill>
                  <a:srgbClr val="0064AD"/>
                </a:solidFill>
                <a:latin typeface="Arial" pitchFamily="34" charset="0"/>
              </a:rPr>
              <a:t>IMPACT</a:t>
            </a:r>
            <a:r>
              <a:rPr lang="en-US" sz="1100" b="1" dirty="0">
                <a:solidFill>
                  <a:srgbClr val="000000"/>
                </a:solidFill>
                <a:latin typeface="Arial" pitchFamily="34" charset="0"/>
              </a:rPr>
              <a:t>. </a:t>
            </a:r>
            <a:endParaRPr lang="en-US" sz="1200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1" name="Picture 5" descr="C:\Users\dar\Desktop\Foundation-Center-w-tagline-hex-255px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6478626"/>
            <a:ext cx="838199" cy="37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576263" y="5773738"/>
            <a:ext cx="2073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2400" b="1" dirty="0">
                <a:solidFill>
                  <a:srgbClr val="0064AD"/>
                </a:solidFill>
                <a:latin typeface="ITC Franklin Gothic Book" panose="020B0504030503020204" pitchFamily="34" charset="0"/>
              </a:rPr>
              <a:t>cfinsights.org</a:t>
            </a:r>
            <a:endParaRPr lang="en-US" sz="1100" b="1" dirty="0">
              <a:solidFill>
                <a:srgbClr val="0064AD"/>
              </a:solidFill>
              <a:latin typeface="ITC Franklin Gothic Book" panose="020B0504030503020204" pitchFamily="34" charset="0"/>
            </a:endParaRPr>
          </a:p>
        </p:txBody>
      </p:sp>
      <p:pic>
        <p:nvPicPr>
          <p:cNvPr id="15" name="Picture 28" descr="cf_insights_lo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" y="1066800"/>
            <a:ext cx="293041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2800" y="6525845"/>
            <a:ext cx="24384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>
              <a:defRPr/>
            </a:pPr>
            <a:r>
              <a:rPr lang="en-US" sz="1200" dirty="0" smtClean="0">
                <a:solidFill>
                  <a:srgbClr val="7F7F7F"/>
                </a:solidFill>
              </a:rPr>
              <a:t>© CF Insights 2015</a:t>
            </a:r>
            <a:endParaRPr lang="en-US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3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C:\Users\dar\Desktop\Foundation-Center-w-tagline-hex-255px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6" y="6469566"/>
            <a:ext cx="858644" cy="38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262812" y="6522496"/>
            <a:ext cx="1981200" cy="274637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latin typeface="ITC Franklin Gothic Book" panose="020B0504030503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© CF Insights 2015</a:t>
            </a: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1" name="Picture 28" descr="cf_insights_logo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39025" y="33667"/>
            <a:ext cx="1628775" cy="42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05200" y="6522496"/>
            <a:ext cx="2133600" cy="274637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latin typeface="ITC Franklin Gothic Book" panose="020B0504030503020204" pitchFamily="34" charset="0"/>
              </a:defRPr>
            </a:lvl1pPr>
          </a:lstStyle>
          <a:p>
            <a:pPr defTabSz="914400" eaLnBrk="0" hangingPunct="0">
              <a:defRPr/>
            </a:pPr>
            <a:fld id="{B6729DED-6A4C-466E-8433-228AF169F93D}" type="slidenum">
              <a:rPr lang="en-US" smtClean="0">
                <a:solidFill>
                  <a:srgbClr val="0064AD"/>
                </a:solidFill>
              </a:rPr>
              <a:pPr defTabSz="914400" eaLnBrk="0" hangingPunct="0">
                <a:defRPr/>
              </a:pPr>
              <a:t>‹#›</a:t>
            </a:fld>
            <a:endParaRPr lang="en-US" dirty="0">
              <a:solidFill>
                <a:srgbClr val="0064AD"/>
              </a:solidFill>
            </a:endParaRP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0" y="6384073"/>
            <a:ext cx="9144000" cy="76200"/>
          </a:xfrm>
          <a:prstGeom prst="rect">
            <a:avLst/>
          </a:prstGeom>
          <a:gradFill flip="none" rotWithShape="1">
            <a:gsLst>
              <a:gs pos="50000">
                <a:schemeClr val="accent6">
                  <a:lumMod val="60000"/>
                  <a:lumOff val="40000"/>
                  <a:alpha val="50000"/>
                </a:schemeClr>
              </a:gs>
              <a:gs pos="0">
                <a:schemeClr val="accent6"/>
              </a:gs>
              <a:gs pos="100000">
                <a:schemeClr val="accent6">
                  <a:lumMod val="20000"/>
                  <a:lumOff val="80000"/>
                  <a:alpha val="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>
              <a:spcBef>
                <a:spcPct val="50000"/>
              </a:spcBef>
            </a:pPr>
            <a:endParaRPr lang="en-US" sz="1100" b="1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0" y="464634"/>
            <a:ext cx="9144000" cy="76200"/>
          </a:xfrm>
          <a:prstGeom prst="rect">
            <a:avLst/>
          </a:prstGeom>
          <a:gradFill flip="none" rotWithShape="1">
            <a:gsLst>
              <a:gs pos="50000">
                <a:schemeClr val="accent6">
                  <a:lumMod val="60000"/>
                  <a:lumOff val="40000"/>
                  <a:alpha val="50000"/>
                </a:schemeClr>
              </a:gs>
              <a:gs pos="0">
                <a:schemeClr val="accent6"/>
              </a:gs>
              <a:gs pos="100000">
                <a:schemeClr val="accent6">
                  <a:lumMod val="20000"/>
                  <a:lumOff val="80000"/>
                  <a:alpha val="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>
              <a:spcBef>
                <a:spcPct val="50000"/>
              </a:spcBef>
            </a:pPr>
            <a:endParaRPr lang="en-US" sz="1100" b="1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198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tags" Target="../tags/tag86.xml"/><Relationship Id="rId18" Type="http://schemas.openxmlformats.org/officeDocument/2006/relationships/tags" Target="../tags/tag91.xml"/><Relationship Id="rId3" Type="http://schemas.openxmlformats.org/officeDocument/2006/relationships/tags" Target="../tags/tag76.xml"/><Relationship Id="rId21" Type="http://schemas.openxmlformats.org/officeDocument/2006/relationships/tags" Target="../tags/tag94.xml"/><Relationship Id="rId7" Type="http://schemas.openxmlformats.org/officeDocument/2006/relationships/tags" Target="../tags/tag80.xml"/><Relationship Id="rId12" Type="http://schemas.openxmlformats.org/officeDocument/2006/relationships/tags" Target="../tags/tag85.xml"/><Relationship Id="rId17" Type="http://schemas.openxmlformats.org/officeDocument/2006/relationships/tags" Target="../tags/tag90.xml"/><Relationship Id="rId25" Type="http://schemas.openxmlformats.org/officeDocument/2006/relationships/slideLayout" Target="../slideLayouts/slideLayout4.xml"/><Relationship Id="rId2" Type="http://schemas.openxmlformats.org/officeDocument/2006/relationships/tags" Target="../tags/tag75.xml"/><Relationship Id="rId16" Type="http://schemas.openxmlformats.org/officeDocument/2006/relationships/tags" Target="../tags/tag89.xml"/><Relationship Id="rId20" Type="http://schemas.openxmlformats.org/officeDocument/2006/relationships/tags" Target="../tags/tag93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24" Type="http://schemas.openxmlformats.org/officeDocument/2006/relationships/tags" Target="../tags/tag97.xml"/><Relationship Id="rId5" Type="http://schemas.openxmlformats.org/officeDocument/2006/relationships/tags" Target="../tags/tag78.xml"/><Relationship Id="rId15" Type="http://schemas.openxmlformats.org/officeDocument/2006/relationships/tags" Target="../tags/tag88.xml"/><Relationship Id="rId23" Type="http://schemas.openxmlformats.org/officeDocument/2006/relationships/tags" Target="../tags/tag96.xml"/><Relationship Id="rId10" Type="http://schemas.openxmlformats.org/officeDocument/2006/relationships/tags" Target="../tags/tag83.xml"/><Relationship Id="rId19" Type="http://schemas.openxmlformats.org/officeDocument/2006/relationships/tags" Target="../tags/tag92.xml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tags" Target="../tags/tag87.xml"/><Relationship Id="rId22" Type="http://schemas.openxmlformats.org/officeDocument/2006/relationships/tags" Target="../tags/tag9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tags" Target="../tags/tag110.xml"/><Relationship Id="rId18" Type="http://schemas.openxmlformats.org/officeDocument/2006/relationships/tags" Target="../tags/tag115.xml"/><Relationship Id="rId3" Type="http://schemas.openxmlformats.org/officeDocument/2006/relationships/tags" Target="../tags/tag100.xml"/><Relationship Id="rId21" Type="http://schemas.openxmlformats.org/officeDocument/2006/relationships/tags" Target="../tags/tag118.xml"/><Relationship Id="rId7" Type="http://schemas.openxmlformats.org/officeDocument/2006/relationships/tags" Target="../tags/tag104.xml"/><Relationship Id="rId12" Type="http://schemas.openxmlformats.org/officeDocument/2006/relationships/tags" Target="../tags/tag109.xml"/><Relationship Id="rId17" Type="http://schemas.openxmlformats.org/officeDocument/2006/relationships/tags" Target="../tags/tag114.xml"/><Relationship Id="rId25" Type="http://schemas.openxmlformats.org/officeDocument/2006/relationships/slideLayout" Target="../slideLayouts/slideLayout4.xml"/><Relationship Id="rId2" Type="http://schemas.openxmlformats.org/officeDocument/2006/relationships/tags" Target="../tags/tag99.xml"/><Relationship Id="rId16" Type="http://schemas.openxmlformats.org/officeDocument/2006/relationships/tags" Target="../tags/tag113.xml"/><Relationship Id="rId20" Type="http://schemas.openxmlformats.org/officeDocument/2006/relationships/tags" Target="../tags/tag117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24" Type="http://schemas.openxmlformats.org/officeDocument/2006/relationships/tags" Target="../tags/tag121.xml"/><Relationship Id="rId5" Type="http://schemas.openxmlformats.org/officeDocument/2006/relationships/tags" Target="../tags/tag102.xml"/><Relationship Id="rId15" Type="http://schemas.openxmlformats.org/officeDocument/2006/relationships/tags" Target="../tags/tag112.xml"/><Relationship Id="rId23" Type="http://schemas.openxmlformats.org/officeDocument/2006/relationships/tags" Target="../tags/tag120.xml"/><Relationship Id="rId10" Type="http://schemas.openxmlformats.org/officeDocument/2006/relationships/tags" Target="../tags/tag107.xml"/><Relationship Id="rId19" Type="http://schemas.openxmlformats.org/officeDocument/2006/relationships/tags" Target="../tags/tag116.xml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tags" Target="../tags/tag111.xml"/><Relationship Id="rId22" Type="http://schemas.openxmlformats.org/officeDocument/2006/relationships/tags" Target="../tags/tag1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tags" Target="../tags/tag134.xml"/><Relationship Id="rId18" Type="http://schemas.openxmlformats.org/officeDocument/2006/relationships/tags" Target="../tags/tag139.xml"/><Relationship Id="rId3" Type="http://schemas.openxmlformats.org/officeDocument/2006/relationships/tags" Target="../tags/tag124.xml"/><Relationship Id="rId21" Type="http://schemas.openxmlformats.org/officeDocument/2006/relationships/tags" Target="../tags/tag142.xml"/><Relationship Id="rId7" Type="http://schemas.openxmlformats.org/officeDocument/2006/relationships/tags" Target="../tags/tag128.xml"/><Relationship Id="rId12" Type="http://schemas.openxmlformats.org/officeDocument/2006/relationships/tags" Target="../tags/tag133.xml"/><Relationship Id="rId17" Type="http://schemas.openxmlformats.org/officeDocument/2006/relationships/tags" Target="../tags/tag138.xml"/><Relationship Id="rId25" Type="http://schemas.openxmlformats.org/officeDocument/2006/relationships/slideLayout" Target="../slideLayouts/slideLayout4.xml"/><Relationship Id="rId2" Type="http://schemas.openxmlformats.org/officeDocument/2006/relationships/tags" Target="../tags/tag123.xml"/><Relationship Id="rId16" Type="http://schemas.openxmlformats.org/officeDocument/2006/relationships/tags" Target="../tags/tag137.xml"/><Relationship Id="rId20" Type="http://schemas.openxmlformats.org/officeDocument/2006/relationships/tags" Target="../tags/tag141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24" Type="http://schemas.openxmlformats.org/officeDocument/2006/relationships/tags" Target="../tags/tag145.xml"/><Relationship Id="rId5" Type="http://schemas.openxmlformats.org/officeDocument/2006/relationships/tags" Target="../tags/tag126.xml"/><Relationship Id="rId15" Type="http://schemas.openxmlformats.org/officeDocument/2006/relationships/tags" Target="../tags/tag136.xml"/><Relationship Id="rId23" Type="http://schemas.openxmlformats.org/officeDocument/2006/relationships/tags" Target="../tags/tag144.xml"/><Relationship Id="rId10" Type="http://schemas.openxmlformats.org/officeDocument/2006/relationships/tags" Target="../tags/tag131.xml"/><Relationship Id="rId19" Type="http://schemas.openxmlformats.org/officeDocument/2006/relationships/tags" Target="../tags/tag140.xml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tags" Target="../tags/tag135.xml"/><Relationship Id="rId22" Type="http://schemas.openxmlformats.org/officeDocument/2006/relationships/tags" Target="../tags/tag14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6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148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147.xml"/><Relationship Id="rId1" Type="http://schemas.openxmlformats.org/officeDocument/2006/relationships/vmlDrawing" Target="../drawings/vmlDrawing6.vml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10" Type="http://schemas.openxmlformats.org/officeDocument/2006/relationships/chart" Target="../charts/chart4.xml"/><Relationship Id="rId4" Type="http://schemas.openxmlformats.org/officeDocument/2006/relationships/tags" Target="../tags/tag149.xml"/><Relationship Id="rId9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tags" Target="../tags/tag26.xml"/><Relationship Id="rId26" Type="http://schemas.openxmlformats.org/officeDocument/2006/relationships/tags" Target="../tags/tag34.xml"/><Relationship Id="rId39" Type="http://schemas.openxmlformats.org/officeDocument/2006/relationships/tags" Target="../tags/tag47.xml"/><Relationship Id="rId3" Type="http://schemas.openxmlformats.org/officeDocument/2006/relationships/tags" Target="../tags/tag11.xml"/><Relationship Id="rId21" Type="http://schemas.openxmlformats.org/officeDocument/2006/relationships/tags" Target="../tags/tag29.xml"/><Relationship Id="rId34" Type="http://schemas.openxmlformats.org/officeDocument/2006/relationships/tags" Target="../tags/tag42.xml"/><Relationship Id="rId42" Type="http://schemas.openxmlformats.org/officeDocument/2006/relationships/slideLayout" Target="../slideLayouts/slideLayout4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5" Type="http://schemas.openxmlformats.org/officeDocument/2006/relationships/tags" Target="../tags/tag33.xml"/><Relationship Id="rId33" Type="http://schemas.openxmlformats.org/officeDocument/2006/relationships/tags" Target="../tags/tag41.xml"/><Relationship Id="rId38" Type="http://schemas.openxmlformats.org/officeDocument/2006/relationships/tags" Target="../tags/tag46.xml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20" Type="http://schemas.openxmlformats.org/officeDocument/2006/relationships/tags" Target="../tags/tag28.xml"/><Relationship Id="rId29" Type="http://schemas.openxmlformats.org/officeDocument/2006/relationships/tags" Target="../tags/tag37.xml"/><Relationship Id="rId41" Type="http://schemas.openxmlformats.org/officeDocument/2006/relationships/tags" Target="../tags/tag49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24" Type="http://schemas.openxmlformats.org/officeDocument/2006/relationships/tags" Target="../tags/tag32.xml"/><Relationship Id="rId32" Type="http://schemas.openxmlformats.org/officeDocument/2006/relationships/tags" Target="../tags/tag40.xml"/><Relationship Id="rId37" Type="http://schemas.openxmlformats.org/officeDocument/2006/relationships/tags" Target="../tags/tag45.xml"/><Relationship Id="rId40" Type="http://schemas.openxmlformats.org/officeDocument/2006/relationships/tags" Target="../tags/tag48.xml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23" Type="http://schemas.openxmlformats.org/officeDocument/2006/relationships/tags" Target="../tags/tag31.xml"/><Relationship Id="rId28" Type="http://schemas.openxmlformats.org/officeDocument/2006/relationships/tags" Target="../tags/tag36.xml"/><Relationship Id="rId36" Type="http://schemas.openxmlformats.org/officeDocument/2006/relationships/tags" Target="../tags/tag44.xml"/><Relationship Id="rId10" Type="http://schemas.openxmlformats.org/officeDocument/2006/relationships/tags" Target="../tags/tag18.xml"/><Relationship Id="rId19" Type="http://schemas.openxmlformats.org/officeDocument/2006/relationships/tags" Target="../tags/tag27.xml"/><Relationship Id="rId31" Type="http://schemas.openxmlformats.org/officeDocument/2006/relationships/tags" Target="../tags/tag39.xml"/><Relationship Id="rId44" Type="http://schemas.microsoft.com/office/2007/relationships/hdphoto" Target="../media/hdphoto1.wdp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Relationship Id="rId22" Type="http://schemas.openxmlformats.org/officeDocument/2006/relationships/tags" Target="../tags/tag30.xml"/><Relationship Id="rId27" Type="http://schemas.openxmlformats.org/officeDocument/2006/relationships/tags" Target="../tags/tag35.xml"/><Relationship Id="rId30" Type="http://schemas.openxmlformats.org/officeDocument/2006/relationships/tags" Target="../tags/tag38.xml"/><Relationship Id="rId35" Type="http://schemas.openxmlformats.org/officeDocument/2006/relationships/tags" Target="../tags/tag43.xml"/><Relationship Id="rId4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tags" Target="../tags/tag62.xml"/><Relationship Id="rId18" Type="http://schemas.openxmlformats.org/officeDocument/2006/relationships/tags" Target="../tags/tag67.xml"/><Relationship Id="rId3" Type="http://schemas.openxmlformats.org/officeDocument/2006/relationships/tags" Target="../tags/tag52.xml"/><Relationship Id="rId21" Type="http://schemas.openxmlformats.org/officeDocument/2006/relationships/tags" Target="../tags/tag70.xml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17" Type="http://schemas.openxmlformats.org/officeDocument/2006/relationships/tags" Target="../tags/tag66.xml"/><Relationship Id="rId25" Type="http://schemas.openxmlformats.org/officeDocument/2006/relationships/slideLayout" Target="../slideLayouts/slideLayout4.xml"/><Relationship Id="rId2" Type="http://schemas.openxmlformats.org/officeDocument/2006/relationships/tags" Target="../tags/tag51.xml"/><Relationship Id="rId16" Type="http://schemas.openxmlformats.org/officeDocument/2006/relationships/tags" Target="../tags/tag65.xml"/><Relationship Id="rId20" Type="http://schemas.openxmlformats.org/officeDocument/2006/relationships/tags" Target="../tags/tag69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24" Type="http://schemas.openxmlformats.org/officeDocument/2006/relationships/tags" Target="../tags/tag73.xml"/><Relationship Id="rId5" Type="http://schemas.openxmlformats.org/officeDocument/2006/relationships/tags" Target="../tags/tag54.xml"/><Relationship Id="rId15" Type="http://schemas.openxmlformats.org/officeDocument/2006/relationships/tags" Target="../tags/tag64.xml"/><Relationship Id="rId23" Type="http://schemas.openxmlformats.org/officeDocument/2006/relationships/tags" Target="../tags/tag72.xml"/><Relationship Id="rId10" Type="http://schemas.openxmlformats.org/officeDocument/2006/relationships/tags" Target="../tags/tag59.xml"/><Relationship Id="rId19" Type="http://schemas.openxmlformats.org/officeDocument/2006/relationships/tags" Target="../tags/tag68.xml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tags" Target="../tags/tag63.xml"/><Relationship Id="rId22" Type="http://schemas.openxmlformats.org/officeDocument/2006/relationships/tags" Target="../tags/tag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47472" y="2534475"/>
            <a:ext cx="8550868" cy="756138"/>
          </a:xfrm>
        </p:spPr>
        <p:txBody>
          <a:bodyPr/>
          <a:lstStyle/>
          <a:p>
            <a:r>
              <a:rPr lang="en-US" sz="3600" dirty="0" smtClean="0"/>
              <a:t>WA Community Foundation Convening – </a:t>
            </a:r>
            <a:br>
              <a:rPr lang="en-US" sz="3600" dirty="0" smtClean="0"/>
            </a:br>
            <a:r>
              <a:rPr lang="en-US" sz="3600" dirty="0" smtClean="0"/>
              <a:t>Business Model Conversation</a:t>
            </a:r>
            <a:endParaRPr lang="en-US" sz="36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60535" y="3533645"/>
            <a:ext cx="7772400" cy="719639"/>
          </a:xfrm>
        </p:spPr>
        <p:txBody>
          <a:bodyPr/>
          <a:lstStyle/>
          <a:p>
            <a:r>
              <a:rPr lang="en-US" dirty="0" smtClean="0"/>
              <a:t>November 2,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08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“FUEL FOR CHANGE” COMMUNITY FOUNDATION</a:t>
            </a:r>
            <a:endParaRPr lang="en-US" sz="2400" dirty="0"/>
          </a:p>
        </p:txBody>
      </p:sp>
      <p:pic>
        <p:nvPicPr>
          <p:cNvPr id="8" name="Picture 7" descr="seed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3664" y="142571"/>
            <a:ext cx="4006472" cy="709642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“Do More than Grow”</a:t>
            </a:r>
            <a:endParaRPr lang="en-US" dirty="0"/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438150" y="1644650"/>
            <a:ext cx="79438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7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rgbClr val="336699"/>
                </a:solidFill>
                <a:effectLst/>
              </a:rPr>
              <a:t>cares </a:t>
            </a:r>
            <a:r>
              <a:rPr lang="en-US" sz="2800" kern="0" dirty="0">
                <a:solidFill>
                  <a:srgbClr val="336699"/>
                </a:solidFill>
                <a:effectLst/>
              </a:rPr>
              <a:t>about cultivating a strong leadership role in the </a:t>
            </a:r>
            <a:r>
              <a:rPr lang="en-US" sz="2800" kern="0" dirty="0" smtClean="0">
                <a:solidFill>
                  <a:srgbClr val="336699"/>
                </a:solidFill>
                <a:effectLst/>
              </a:rPr>
              <a:t>community with DAFs supporting economics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3290816" y="2816691"/>
            <a:ext cx="5395984" cy="343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228600" indent="-165100" algn="l"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63500" lvl="0" indent="0" algn="ctr"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1800" b="1" kern="0" dirty="0" smtClean="0">
                <a:solidFill>
                  <a:srgbClr val="595959"/>
                </a:solidFill>
                <a:effectLst/>
              </a:rPr>
              <a:t>Our Message: </a:t>
            </a:r>
          </a:p>
          <a:p>
            <a:pPr marL="63500" lvl="0" indent="0"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1800" kern="0" dirty="0" smtClean="0">
                <a:solidFill>
                  <a:srgbClr val="595959"/>
                </a:solidFill>
                <a:effectLst/>
              </a:rPr>
              <a:t>“We are a leader in the community but support your specific priorities through DAFs”</a:t>
            </a:r>
            <a:endParaRPr lang="en-US" sz="1800" kern="0" dirty="0">
              <a:solidFill>
                <a:srgbClr val="595959"/>
              </a:solidFill>
              <a:effectLst/>
            </a:endParaRPr>
          </a:p>
          <a:p>
            <a:pPr marL="63500" lvl="0" indent="0" algn="ctr"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1800" b="1" kern="0" dirty="0" smtClean="0">
                <a:solidFill>
                  <a:srgbClr val="595959"/>
                </a:solidFill>
                <a:effectLst/>
              </a:rPr>
              <a:t>Our Approach: </a:t>
            </a:r>
          </a:p>
          <a:p>
            <a:pPr marL="63500" lvl="0" indent="0"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1800" kern="0" dirty="0">
                <a:solidFill>
                  <a:srgbClr val="595959"/>
                </a:solidFill>
                <a:effectLst/>
              </a:rPr>
              <a:t>Focus attention on the donors with the greatest philanthropic capacity. Engage donors </a:t>
            </a:r>
            <a:r>
              <a:rPr lang="en-US" sz="1800" kern="0" dirty="0" smtClean="0">
                <a:solidFill>
                  <a:srgbClr val="595959"/>
                </a:solidFill>
                <a:effectLst/>
              </a:rPr>
              <a:t>personally, </a:t>
            </a:r>
            <a:r>
              <a:rPr lang="en-US" sz="1800" kern="0" dirty="0">
                <a:solidFill>
                  <a:srgbClr val="595959"/>
                </a:solidFill>
                <a:effectLst/>
              </a:rPr>
              <a:t>focusing on donor priorities</a:t>
            </a:r>
          </a:p>
          <a:p>
            <a:pPr marL="63500" indent="0" algn="ctr"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1800" b="1" kern="0" dirty="0">
                <a:solidFill>
                  <a:srgbClr val="595959"/>
                </a:solidFill>
                <a:effectLst/>
              </a:rPr>
              <a:t>Question We Face: </a:t>
            </a:r>
          </a:p>
          <a:p>
            <a:pPr marL="63500" lvl="0" indent="0"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1800" kern="0" dirty="0" smtClean="0">
                <a:solidFill>
                  <a:srgbClr val="595959"/>
                </a:solidFill>
                <a:effectLst/>
              </a:rPr>
              <a:t>Should we be </a:t>
            </a:r>
            <a:r>
              <a:rPr lang="en-US" sz="1800" kern="0" dirty="0">
                <a:solidFill>
                  <a:srgbClr val="595959"/>
                </a:solidFill>
                <a:effectLst/>
              </a:rPr>
              <a:t>aligning our programmatic work more with our </a:t>
            </a:r>
            <a:r>
              <a:rPr lang="en-US" sz="1800" kern="0" dirty="0" smtClean="0">
                <a:solidFill>
                  <a:srgbClr val="595959"/>
                </a:solidFill>
                <a:effectLst/>
              </a:rPr>
              <a:t>donors? Or </a:t>
            </a:r>
            <a:r>
              <a:rPr lang="en-US" sz="1800" kern="0" dirty="0">
                <a:solidFill>
                  <a:srgbClr val="595959"/>
                </a:solidFill>
                <a:effectLst/>
              </a:rPr>
              <a:t>engaging donors more in our programmatic and leadership </a:t>
            </a:r>
            <a:r>
              <a:rPr lang="en-US" sz="1800" kern="0" dirty="0" smtClean="0">
                <a:solidFill>
                  <a:srgbClr val="595959"/>
                </a:solidFill>
                <a:effectLst/>
              </a:rPr>
              <a:t>work?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5561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“FUEL FOR CHANGE” COMMUNITY FOUNDATION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“Do More than Grow”</a:t>
            </a:r>
            <a:endParaRPr lang="en-US" dirty="0"/>
          </a:p>
        </p:txBody>
      </p:sp>
      <p:grpSp>
        <p:nvGrpSpPr>
          <p:cNvPr id="192" name="Group 191"/>
          <p:cNvGrpSpPr/>
          <p:nvPr/>
        </p:nvGrpSpPr>
        <p:grpSpPr>
          <a:xfrm>
            <a:off x="5943600" y="2405390"/>
            <a:ext cx="2019300" cy="708630"/>
            <a:chOff x="5791200" y="2100590"/>
            <a:chExt cx="2019300" cy="708630"/>
          </a:xfrm>
        </p:grpSpPr>
        <p:sp>
          <p:nvSpPr>
            <p:cNvPr id="193" name="Rectangle 192"/>
            <p:cNvSpPr/>
            <p:nvPr/>
          </p:nvSpPr>
          <p:spPr>
            <a:xfrm>
              <a:off x="5867400" y="2391251"/>
              <a:ext cx="378933" cy="385465"/>
            </a:xfrm>
            <a:prstGeom prst="rect">
              <a:avLst/>
            </a:prstGeom>
            <a:solidFill>
              <a:srgbClr val="FA96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791200" y="2100590"/>
              <a:ext cx="20193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Pledge planned gifts</a:t>
              </a: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6220572" y="2286000"/>
              <a:ext cx="12470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13% 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vs</a:t>
              </a:r>
              <a:b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</a:b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13% average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5943600" y="3362474"/>
            <a:ext cx="2590800" cy="742146"/>
            <a:chOff x="5791200" y="2100590"/>
            <a:chExt cx="2590800" cy="742146"/>
          </a:xfrm>
        </p:grpSpPr>
        <p:sp>
          <p:nvSpPr>
            <p:cNvPr id="197" name="Rectangle 196"/>
            <p:cNvSpPr/>
            <p:nvPr/>
          </p:nvSpPr>
          <p:spPr>
            <a:xfrm>
              <a:off x="5867400" y="2395716"/>
              <a:ext cx="672739" cy="351949"/>
            </a:xfrm>
            <a:prstGeom prst="rect">
              <a:avLst/>
            </a:prstGeom>
            <a:solidFill>
              <a:srgbClr val="FA96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5791200" y="2100590"/>
              <a:ext cx="20193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Contribute to flexible funds</a:t>
              </a: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6553201" y="2319516"/>
              <a:ext cx="18287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24% 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vs 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/>
              </a:r>
              <a:b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</a:b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21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% average</a:t>
              </a:r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5943600" y="4200674"/>
            <a:ext cx="3124200" cy="752326"/>
            <a:chOff x="5791200" y="2100590"/>
            <a:chExt cx="3124200" cy="752326"/>
          </a:xfrm>
        </p:grpSpPr>
        <p:sp>
          <p:nvSpPr>
            <p:cNvPr id="201" name="Rectangle 200"/>
            <p:cNvSpPr/>
            <p:nvPr/>
          </p:nvSpPr>
          <p:spPr>
            <a:xfrm>
              <a:off x="5867400" y="2391251"/>
              <a:ext cx="1752600" cy="385465"/>
            </a:xfrm>
            <a:prstGeom prst="rect">
              <a:avLst/>
            </a:prstGeom>
            <a:solidFill>
              <a:srgbClr val="FA96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5791200" y="2100590"/>
              <a:ext cx="20193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Local grant dollars</a:t>
              </a: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7620000" y="2329696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60% 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vs </a:t>
              </a:r>
              <a:b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</a:b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63% average</a:t>
              </a:r>
            </a:p>
          </p:txBody>
        </p:sp>
      </p:grpSp>
      <p:sp>
        <p:nvSpPr>
          <p:cNvPr id="204" name="TextBox 203"/>
          <p:cNvSpPr txBox="1"/>
          <p:nvPr/>
        </p:nvSpPr>
        <p:spPr>
          <a:xfrm>
            <a:off x="2264504" y="1838980"/>
            <a:ext cx="5203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Fuel for Change – High Effective Fee and Low Alignment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5943600" y="5105400"/>
            <a:ext cx="2608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A9600"/>
                </a:solidFill>
                <a:effectLst/>
                <a:uLnTx/>
                <a:uFillTx/>
                <a:latin typeface="Arial"/>
              </a:rPr>
              <a:t>Effective Fee: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Relatively high – generating a surplus</a:t>
            </a:r>
          </a:p>
        </p:txBody>
      </p:sp>
      <p:grpSp>
        <p:nvGrpSpPr>
          <p:cNvPr id="206" name="Group 205"/>
          <p:cNvGrpSpPr/>
          <p:nvPr/>
        </p:nvGrpSpPr>
        <p:grpSpPr>
          <a:xfrm>
            <a:off x="-152400" y="3207603"/>
            <a:ext cx="6019800" cy="907197"/>
            <a:chOff x="426425" y="1066800"/>
            <a:chExt cx="7283959" cy="907197"/>
          </a:xfrm>
        </p:grpSpPr>
        <p:grpSp>
          <p:nvGrpSpPr>
            <p:cNvPr id="207" name="Group 206"/>
            <p:cNvGrpSpPr/>
            <p:nvPr>
              <p:custDataLst>
                <p:tags r:id="rId19"/>
              </p:custDataLst>
            </p:nvPr>
          </p:nvGrpSpPr>
          <p:grpSpPr>
            <a:xfrm>
              <a:off x="426425" y="1132582"/>
              <a:ext cx="7283959" cy="841415"/>
              <a:chOff x="-819650" y="3573959"/>
              <a:chExt cx="9694949" cy="841415"/>
            </a:xfrm>
          </p:grpSpPr>
          <p:grpSp>
            <p:nvGrpSpPr>
              <p:cNvPr id="209" name="Group 208"/>
              <p:cNvGrpSpPr/>
              <p:nvPr/>
            </p:nvGrpSpPr>
            <p:grpSpPr>
              <a:xfrm>
                <a:off x="407559" y="3573959"/>
                <a:ext cx="8467740" cy="841415"/>
                <a:chOff x="940959" y="2177534"/>
                <a:chExt cx="8467740" cy="841415"/>
              </a:xfrm>
            </p:grpSpPr>
            <p:grpSp>
              <p:nvGrpSpPr>
                <p:cNvPr id="211" name="Group 210"/>
                <p:cNvGrpSpPr/>
                <p:nvPr>
                  <p:custDataLst>
                    <p:tags r:id="rId22"/>
                  </p:custDataLst>
                </p:nvPr>
              </p:nvGrpSpPr>
              <p:grpSpPr>
                <a:xfrm>
                  <a:off x="3124200" y="2286000"/>
                  <a:ext cx="4191000" cy="152400"/>
                  <a:chOff x="1981200" y="2362200"/>
                  <a:chExt cx="3962400" cy="152400"/>
                </a:xfrm>
              </p:grpSpPr>
              <p:cxnSp>
                <p:nvCxnSpPr>
                  <p:cNvPr id="214" name="Straight Connector 213"/>
                  <p:cNvCxnSpPr/>
                  <p:nvPr/>
                </p:nvCxnSpPr>
                <p:spPr>
                  <a:xfrm>
                    <a:off x="1981200" y="2362200"/>
                    <a:ext cx="0" cy="15240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A9600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5" name="Straight Connector 214"/>
                  <p:cNvCxnSpPr/>
                  <p:nvPr/>
                </p:nvCxnSpPr>
                <p:spPr>
                  <a:xfrm>
                    <a:off x="5943600" y="2362200"/>
                    <a:ext cx="0" cy="15240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A9600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6" name="Straight Connector 215"/>
                  <p:cNvCxnSpPr/>
                  <p:nvPr/>
                </p:nvCxnSpPr>
                <p:spPr>
                  <a:xfrm>
                    <a:off x="1981200" y="2438400"/>
                    <a:ext cx="3962400" cy="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A9600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12" name="TextBox 211"/>
                <p:cNvSpPr txBox="1"/>
                <p:nvPr>
                  <p:custDataLst>
                    <p:tags r:id="rId23"/>
                  </p:custDataLst>
                </p:nvPr>
              </p:nvSpPr>
              <p:spPr>
                <a:xfrm>
                  <a:off x="940959" y="2177534"/>
                  <a:ext cx="22005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/>
                    </a:rPr>
                    <a:t>Support DAF grantmaking that meets donors’ priorities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13" name="TextBox 212"/>
                <p:cNvSpPr txBox="1"/>
                <p:nvPr>
                  <p:custDataLst>
                    <p:tags r:id="rId24"/>
                  </p:custDataLst>
                </p:nvPr>
              </p:nvSpPr>
              <p:spPr>
                <a:xfrm>
                  <a:off x="7275100" y="2187952"/>
                  <a:ext cx="2133599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/>
                    </a:rPr>
                    <a:t>Align DAF grantmaking with priorities identified by the CF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210" name="TextBox 209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-819650" y="3594557"/>
                <a:ext cx="1219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cs typeface="Calibri" pitchFamily="34" charset="0"/>
                  </a:rPr>
                  <a:t> 4</a:t>
                </a: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cs typeface="Calibri" pitchFamily="34" charset="0"/>
                  </a:rPr>
                  <a:t>   </a:t>
                </a:r>
              </a:p>
            </p:txBody>
          </p:sp>
        </p:grpSp>
        <p:sp>
          <p:nvSpPr>
            <p:cNvPr id="208" name="Oval 207"/>
            <p:cNvSpPr/>
            <p:nvPr>
              <p:custDataLst>
                <p:tags r:id="rId20"/>
              </p:custDataLst>
            </p:nvPr>
          </p:nvSpPr>
          <p:spPr>
            <a:xfrm>
              <a:off x="4195239" y="1066800"/>
              <a:ext cx="692356" cy="533400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0064A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-142922" y="2369403"/>
            <a:ext cx="6019800" cy="907197"/>
            <a:chOff x="426425" y="1066800"/>
            <a:chExt cx="7283959" cy="907197"/>
          </a:xfrm>
        </p:grpSpPr>
        <p:grpSp>
          <p:nvGrpSpPr>
            <p:cNvPr id="218" name="Group 217"/>
            <p:cNvGrpSpPr/>
            <p:nvPr>
              <p:custDataLst>
                <p:tags r:id="rId13"/>
              </p:custDataLst>
            </p:nvPr>
          </p:nvGrpSpPr>
          <p:grpSpPr>
            <a:xfrm>
              <a:off x="426425" y="1132582"/>
              <a:ext cx="7283959" cy="841415"/>
              <a:chOff x="-819650" y="3573959"/>
              <a:chExt cx="9694949" cy="841415"/>
            </a:xfrm>
          </p:grpSpPr>
          <p:grpSp>
            <p:nvGrpSpPr>
              <p:cNvPr id="220" name="Group 219"/>
              <p:cNvGrpSpPr/>
              <p:nvPr/>
            </p:nvGrpSpPr>
            <p:grpSpPr>
              <a:xfrm>
                <a:off x="407559" y="3573959"/>
                <a:ext cx="8467740" cy="841415"/>
                <a:chOff x="940959" y="2177534"/>
                <a:chExt cx="8467740" cy="841415"/>
              </a:xfrm>
            </p:grpSpPr>
            <p:grpSp>
              <p:nvGrpSpPr>
                <p:cNvPr id="222" name="Group 221"/>
                <p:cNvGrpSpPr/>
                <p:nvPr>
                  <p:custDataLst>
                    <p:tags r:id="rId16"/>
                  </p:custDataLst>
                </p:nvPr>
              </p:nvGrpSpPr>
              <p:grpSpPr>
                <a:xfrm>
                  <a:off x="3124200" y="2286000"/>
                  <a:ext cx="4191000" cy="152400"/>
                  <a:chOff x="1981200" y="2362200"/>
                  <a:chExt cx="3962400" cy="152400"/>
                </a:xfrm>
              </p:grpSpPr>
              <p:cxnSp>
                <p:nvCxnSpPr>
                  <p:cNvPr id="225" name="Straight Connector 224"/>
                  <p:cNvCxnSpPr/>
                  <p:nvPr/>
                </p:nvCxnSpPr>
                <p:spPr>
                  <a:xfrm>
                    <a:off x="1981200" y="2362200"/>
                    <a:ext cx="0" cy="15240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A9600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6" name="Straight Connector 225"/>
                  <p:cNvCxnSpPr/>
                  <p:nvPr/>
                </p:nvCxnSpPr>
                <p:spPr>
                  <a:xfrm>
                    <a:off x="5943600" y="2362200"/>
                    <a:ext cx="0" cy="15240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A9600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7" name="Straight Connector 226"/>
                  <p:cNvCxnSpPr/>
                  <p:nvPr/>
                </p:nvCxnSpPr>
                <p:spPr>
                  <a:xfrm>
                    <a:off x="1981200" y="2438400"/>
                    <a:ext cx="3962400" cy="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A9600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23" name="TextBox 222"/>
                <p:cNvSpPr txBox="1"/>
                <p:nvPr>
                  <p:custDataLst>
                    <p:tags r:id="rId17"/>
                  </p:custDataLst>
                </p:nvPr>
              </p:nvSpPr>
              <p:spPr>
                <a:xfrm>
                  <a:off x="940959" y="2177534"/>
                  <a:ext cx="220056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/>
                    </a:rPr>
                    <a:t>Position DAFs as a stand-alone offering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24" name="TextBox 223"/>
                <p:cNvSpPr txBox="1"/>
                <p:nvPr>
                  <p:custDataLst>
                    <p:tags r:id="rId18"/>
                  </p:custDataLst>
                </p:nvPr>
              </p:nvSpPr>
              <p:spPr>
                <a:xfrm>
                  <a:off x="7275100" y="2187952"/>
                  <a:ext cx="2133599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/>
                    </a:rPr>
                    <a:t>Position DAFs as an entry point to grow more flexible assets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221" name="TextBox 220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-819650" y="3594557"/>
                <a:ext cx="1219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cs typeface="Calibri" pitchFamily="34" charset="0"/>
                  </a:rPr>
                  <a:t> </a:t>
                </a: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cs typeface="Calibri" pitchFamily="34" charset="0"/>
                  </a:rPr>
                  <a:t>1   </a:t>
                </a:r>
              </a:p>
            </p:txBody>
          </p:sp>
        </p:grpSp>
        <p:sp>
          <p:nvSpPr>
            <p:cNvPr id="219" name="Oval 218"/>
            <p:cNvSpPr/>
            <p:nvPr>
              <p:custDataLst>
                <p:tags r:id="rId14"/>
              </p:custDataLst>
            </p:nvPr>
          </p:nvSpPr>
          <p:spPr>
            <a:xfrm>
              <a:off x="4195239" y="1066800"/>
              <a:ext cx="692356" cy="533400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0064A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8" name="Group 227"/>
          <p:cNvGrpSpPr/>
          <p:nvPr>
            <p:custDataLst>
              <p:tags r:id="rId1"/>
            </p:custDataLst>
          </p:nvPr>
        </p:nvGrpSpPr>
        <p:grpSpPr>
          <a:xfrm>
            <a:off x="-152400" y="4993719"/>
            <a:ext cx="6029280" cy="1026081"/>
            <a:chOff x="-819650" y="3573959"/>
            <a:chExt cx="9710215" cy="1026081"/>
          </a:xfrm>
        </p:grpSpPr>
        <p:grpSp>
          <p:nvGrpSpPr>
            <p:cNvPr id="229" name="Group 228"/>
            <p:cNvGrpSpPr/>
            <p:nvPr/>
          </p:nvGrpSpPr>
          <p:grpSpPr>
            <a:xfrm>
              <a:off x="407559" y="3573959"/>
              <a:ext cx="8483006" cy="1026081"/>
              <a:chOff x="940959" y="2177534"/>
              <a:chExt cx="8483006" cy="1026081"/>
            </a:xfrm>
          </p:grpSpPr>
          <p:grpSp>
            <p:nvGrpSpPr>
              <p:cNvPr id="231" name="Group 230"/>
              <p:cNvGrpSpPr/>
              <p:nvPr>
                <p:custDataLst>
                  <p:tags r:id="rId10"/>
                </p:custDataLst>
              </p:nvPr>
            </p:nvGrpSpPr>
            <p:grpSpPr>
              <a:xfrm>
                <a:off x="3124200" y="2286000"/>
                <a:ext cx="4191000" cy="152400"/>
                <a:chOff x="1981200" y="2362200"/>
                <a:chExt cx="3962400" cy="152400"/>
              </a:xfrm>
            </p:grpSpPr>
            <p:cxnSp>
              <p:nvCxnSpPr>
                <p:cNvPr id="234" name="Straight Connector 233"/>
                <p:cNvCxnSpPr/>
                <p:nvPr/>
              </p:nvCxnSpPr>
              <p:spPr>
                <a:xfrm>
                  <a:off x="1981200" y="2362200"/>
                  <a:ext cx="0" cy="1524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A960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35" name="Straight Connector 234"/>
                <p:cNvCxnSpPr/>
                <p:nvPr/>
              </p:nvCxnSpPr>
              <p:spPr>
                <a:xfrm>
                  <a:off x="5943600" y="2362200"/>
                  <a:ext cx="0" cy="1524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A960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36" name="Straight Connector 235"/>
                <p:cNvCxnSpPr/>
                <p:nvPr/>
              </p:nvCxnSpPr>
              <p:spPr>
                <a:xfrm>
                  <a:off x="1981200" y="2438400"/>
                  <a:ext cx="3962400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A960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sp>
            <p:nvSpPr>
              <p:cNvPr id="232" name="TextBox 231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940959" y="2177534"/>
                <a:ext cx="22005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rPr>
                  <a:t>DAFs are a “loss-leader” to bring in other fund types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33" name="TextBox 232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7077005" y="2187952"/>
                <a:ext cx="234696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rPr>
                  <a:t>DAFs should generate a </a:t>
                </a:r>
              </a:p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rPr>
                  <a:t>surplus to support other areas of our operations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230" name="TextBox 229"/>
            <p:cNvSpPr txBox="1"/>
            <p:nvPr>
              <p:custDataLst>
                <p:tags r:id="rId9"/>
              </p:custDataLst>
            </p:nvPr>
          </p:nvSpPr>
          <p:spPr>
            <a:xfrm>
              <a:off x="-819650" y="3594557"/>
              <a:ext cx="121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cs typeface="Calibri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cs typeface="Calibri" pitchFamily="34" charset="0"/>
                </a:rPr>
                <a:t>6   </a:t>
              </a:r>
            </a:p>
          </p:txBody>
        </p:sp>
      </p:grpSp>
      <p:grpSp>
        <p:nvGrpSpPr>
          <p:cNvPr id="237" name="Group 236"/>
          <p:cNvGrpSpPr/>
          <p:nvPr/>
        </p:nvGrpSpPr>
        <p:grpSpPr>
          <a:xfrm>
            <a:off x="-142922" y="4122003"/>
            <a:ext cx="6019800" cy="907197"/>
            <a:chOff x="426425" y="1066800"/>
            <a:chExt cx="7283959" cy="907197"/>
          </a:xfrm>
        </p:grpSpPr>
        <p:grpSp>
          <p:nvGrpSpPr>
            <p:cNvPr id="238" name="Group 237"/>
            <p:cNvGrpSpPr/>
            <p:nvPr>
              <p:custDataLst>
                <p:tags r:id="rId3"/>
              </p:custDataLst>
            </p:nvPr>
          </p:nvGrpSpPr>
          <p:grpSpPr>
            <a:xfrm>
              <a:off x="426425" y="1132582"/>
              <a:ext cx="7283959" cy="841415"/>
              <a:chOff x="-819650" y="3573959"/>
              <a:chExt cx="9694949" cy="841415"/>
            </a:xfrm>
          </p:grpSpPr>
          <p:grpSp>
            <p:nvGrpSpPr>
              <p:cNvPr id="240" name="Group 239"/>
              <p:cNvGrpSpPr/>
              <p:nvPr/>
            </p:nvGrpSpPr>
            <p:grpSpPr>
              <a:xfrm>
                <a:off x="407559" y="3573959"/>
                <a:ext cx="8467740" cy="841415"/>
                <a:chOff x="940959" y="2177534"/>
                <a:chExt cx="8467740" cy="841415"/>
              </a:xfrm>
            </p:grpSpPr>
            <p:grpSp>
              <p:nvGrpSpPr>
                <p:cNvPr id="242" name="Group 241"/>
                <p:cNvGrpSpPr/>
                <p:nvPr>
                  <p:custDataLst>
                    <p:tags r:id="rId6"/>
                  </p:custDataLst>
                </p:nvPr>
              </p:nvGrpSpPr>
              <p:grpSpPr>
                <a:xfrm>
                  <a:off x="3124200" y="2286000"/>
                  <a:ext cx="4191000" cy="152400"/>
                  <a:chOff x="1981200" y="2362200"/>
                  <a:chExt cx="3962400" cy="152400"/>
                </a:xfrm>
              </p:grpSpPr>
              <p:cxnSp>
                <p:nvCxnSpPr>
                  <p:cNvPr id="245" name="Straight Connector 244"/>
                  <p:cNvCxnSpPr/>
                  <p:nvPr/>
                </p:nvCxnSpPr>
                <p:spPr>
                  <a:xfrm>
                    <a:off x="1981200" y="2362200"/>
                    <a:ext cx="0" cy="15240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A9600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6" name="Straight Connector 245"/>
                  <p:cNvCxnSpPr/>
                  <p:nvPr/>
                </p:nvCxnSpPr>
                <p:spPr>
                  <a:xfrm>
                    <a:off x="5943600" y="2362200"/>
                    <a:ext cx="0" cy="15240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A9600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7" name="Straight Connector 246"/>
                  <p:cNvCxnSpPr/>
                  <p:nvPr/>
                </p:nvCxnSpPr>
                <p:spPr>
                  <a:xfrm>
                    <a:off x="1981200" y="2438400"/>
                    <a:ext cx="3962400" cy="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A9600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43" name="TextBox 242"/>
                <p:cNvSpPr txBox="1"/>
                <p:nvPr>
                  <p:custDataLst>
                    <p:tags r:id="rId7"/>
                  </p:custDataLst>
                </p:nvPr>
              </p:nvSpPr>
              <p:spPr>
                <a:xfrm>
                  <a:off x="940959" y="2177534"/>
                  <a:ext cx="22005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/>
                    </a:rPr>
                    <a:t>Promote grantmaking to organizations anywhere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44" name="TextBox 243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7275100" y="2187952"/>
                  <a:ext cx="2133599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/>
                    </a:rPr>
                    <a:t>Promote grantmaking to local organizations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241" name="TextBox 240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-819650" y="3594557"/>
                <a:ext cx="1219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cs typeface="Calibri" pitchFamily="34" charset="0"/>
                  </a:rPr>
                  <a:t> </a:t>
                </a: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cs typeface="Calibri" pitchFamily="34" charset="0"/>
                  </a:rPr>
                  <a:t>5   </a:t>
                </a:r>
              </a:p>
            </p:txBody>
          </p:sp>
        </p:grpSp>
        <p:sp>
          <p:nvSpPr>
            <p:cNvPr id="239" name="Oval 238"/>
            <p:cNvSpPr/>
            <p:nvPr>
              <p:custDataLst>
                <p:tags r:id="rId4"/>
              </p:custDataLst>
            </p:nvPr>
          </p:nvSpPr>
          <p:spPr>
            <a:xfrm>
              <a:off x="3595085" y="1066800"/>
              <a:ext cx="692356" cy="533400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0064A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48" name="TextBox 247"/>
          <p:cNvSpPr txBox="1"/>
          <p:nvPr/>
        </p:nvSpPr>
        <p:spPr>
          <a:xfrm>
            <a:off x="3038406" y="2513625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4AD"/>
                </a:solidFill>
                <a:effectLst/>
                <a:uLnTx/>
                <a:uFillTx/>
                <a:latin typeface="Arial"/>
              </a:rPr>
              <a:t>2012</a:t>
            </a:r>
          </a:p>
        </p:txBody>
      </p:sp>
      <p:sp>
        <p:nvSpPr>
          <p:cNvPr id="249" name="Oval 248"/>
          <p:cNvSpPr/>
          <p:nvPr>
            <p:custDataLst>
              <p:tags r:id="rId2"/>
            </p:custDataLst>
          </p:nvPr>
        </p:nvSpPr>
        <p:spPr>
          <a:xfrm>
            <a:off x="4038600" y="4953000"/>
            <a:ext cx="572195" cy="53340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0064A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4071442" y="5087779"/>
            <a:ext cx="4243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4AD"/>
                </a:solidFill>
                <a:effectLst/>
                <a:uLnTx/>
                <a:uFillTx/>
                <a:latin typeface="Arial"/>
              </a:rPr>
              <a:t>2012</a:t>
            </a:r>
          </a:p>
        </p:txBody>
      </p:sp>
      <p:sp>
        <p:nvSpPr>
          <p:cNvPr id="251" name="TextBox 250"/>
          <p:cNvSpPr txBox="1"/>
          <p:nvPr/>
        </p:nvSpPr>
        <p:spPr>
          <a:xfrm>
            <a:off x="2514600" y="4266312"/>
            <a:ext cx="4243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4AD"/>
                </a:solidFill>
                <a:effectLst/>
                <a:uLnTx/>
                <a:uFillTx/>
                <a:latin typeface="Arial"/>
              </a:rPr>
              <a:t>2012</a:t>
            </a:r>
          </a:p>
        </p:txBody>
      </p:sp>
      <p:sp>
        <p:nvSpPr>
          <p:cNvPr id="252" name="TextBox 251"/>
          <p:cNvSpPr txBox="1"/>
          <p:nvPr/>
        </p:nvSpPr>
        <p:spPr>
          <a:xfrm>
            <a:off x="3028928" y="3352800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4AD"/>
                </a:solidFill>
                <a:effectLst/>
                <a:uLnTx/>
                <a:uFillTx/>
                <a:latin typeface="Arial"/>
              </a:rPr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355561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“LEADER-TO-LEADER” COMMUNITY FOUNDATION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89505" y="6370638"/>
            <a:ext cx="7800975" cy="487362"/>
          </a:xfrm>
        </p:spPr>
        <p:txBody>
          <a:bodyPr/>
          <a:lstStyle/>
          <a:p>
            <a:r>
              <a:rPr lang="en-US" dirty="0" smtClean="0"/>
              <a:t>“Do More than Grow”</a:t>
            </a:r>
            <a:endParaRPr lang="en-US" dirty="0"/>
          </a:p>
        </p:txBody>
      </p:sp>
      <p:pic>
        <p:nvPicPr>
          <p:cNvPr id="8" name="Picture 7" descr="seed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3664" y="142571"/>
            <a:ext cx="4006472" cy="7096429"/>
          </a:xfrm>
          <a:prstGeom prst="rect">
            <a:avLst/>
          </a:prstGeom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438150" y="1467226"/>
            <a:ext cx="79438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7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rgbClr val="336699"/>
                </a:solidFill>
                <a:effectLst/>
              </a:rPr>
              <a:t>cares </a:t>
            </a:r>
            <a:r>
              <a:rPr lang="en-US" sz="2800" kern="0" dirty="0">
                <a:solidFill>
                  <a:srgbClr val="336699"/>
                </a:solidFill>
                <a:effectLst/>
              </a:rPr>
              <a:t>about mobilizing resources and engaging with donors to address priority local needs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3214616" y="2667000"/>
            <a:ext cx="5395984" cy="343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228600" indent="-165100" algn="l"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63500" lvl="0" indent="0" algn="ctr"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1800" b="1" kern="0" dirty="0" smtClean="0">
                <a:solidFill>
                  <a:srgbClr val="595959"/>
                </a:solidFill>
                <a:effectLst/>
              </a:rPr>
              <a:t>Our Message: </a:t>
            </a:r>
          </a:p>
          <a:p>
            <a:pPr marL="63500" lvl="0" indent="0" algn="ctr"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1800" kern="0" dirty="0">
                <a:solidFill>
                  <a:srgbClr val="595959"/>
                </a:solidFill>
                <a:effectLst/>
              </a:rPr>
              <a:t>“Leadership and local impact”</a:t>
            </a:r>
          </a:p>
          <a:p>
            <a:pPr marL="63500" lvl="0" indent="0" algn="ctr"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1800" b="1" kern="0" dirty="0" smtClean="0">
                <a:solidFill>
                  <a:srgbClr val="595959"/>
                </a:solidFill>
                <a:effectLst/>
              </a:rPr>
              <a:t>Our Approach: </a:t>
            </a:r>
          </a:p>
          <a:p>
            <a:pPr marL="63500" indent="0"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1800" kern="0" dirty="0">
                <a:solidFill>
                  <a:srgbClr val="595959"/>
                </a:solidFill>
                <a:effectLst/>
              </a:rPr>
              <a:t>Focus on developing ideas that matter in our community, to our board, and to the donors engaged with </a:t>
            </a:r>
            <a:r>
              <a:rPr lang="en-US" sz="1800" kern="0" dirty="0" smtClean="0">
                <a:solidFill>
                  <a:srgbClr val="595959"/>
                </a:solidFill>
                <a:effectLst/>
              </a:rPr>
              <a:t>us. </a:t>
            </a:r>
            <a:r>
              <a:rPr lang="en-US" sz="1800" kern="0" dirty="0">
                <a:solidFill>
                  <a:srgbClr val="595959"/>
                </a:solidFill>
                <a:effectLst/>
              </a:rPr>
              <a:t>I</a:t>
            </a:r>
            <a:r>
              <a:rPr lang="en-US" sz="1800" kern="0" dirty="0" smtClean="0">
                <a:solidFill>
                  <a:srgbClr val="595959"/>
                </a:solidFill>
                <a:effectLst/>
              </a:rPr>
              <a:t>nvest </a:t>
            </a:r>
            <a:r>
              <a:rPr lang="en-US" sz="1800" kern="0" dirty="0">
                <a:solidFill>
                  <a:srgbClr val="595959"/>
                </a:solidFill>
                <a:effectLst/>
              </a:rPr>
              <a:t>more than others in maintaining donor relationships and alignment across all of our staff, no matter what the </a:t>
            </a:r>
            <a:r>
              <a:rPr lang="en-US" sz="1800" kern="0" dirty="0" smtClean="0">
                <a:solidFill>
                  <a:srgbClr val="595959"/>
                </a:solidFill>
                <a:effectLst/>
              </a:rPr>
              <a:t>function</a:t>
            </a:r>
            <a:endParaRPr lang="en-US" sz="1800" kern="0" dirty="0">
              <a:solidFill>
                <a:srgbClr val="595959"/>
              </a:solidFill>
              <a:effectLst/>
            </a:endParaRPr>
          </a:p>
          <a:p>
            <a:pPr marL="63500" indent="0" algn="ctr"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1800" b="1" kern="0" dirty="0">
                <a:solidFill>
                  <a:srgbClr val="595959"/>
                </a:solidFill>
                <a:effectLst/>
              </a:rPr>
              <a:t>Question We Face: </a:t>
            </a:r>
          </a:p>
          <a:p>
            <a:pPr marL="63500" lvl="0" indent="0"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1800" kern="0" dirty="0" smtClean="0">
                <a:solidFill>
                  <a:srgbClr val="595959"/>
                </a:solidFill>
                <a:effectLst/>
              </a:rPr>
              <a:t>How </a:t>
            </a:r>
            <a:r>
              <a:rPr lang="en-US" sz="1800" kern="0" dirty="0">
                <a:solidFill>
                  <a:srgbClr val="595959"/>
                </a:solidFill>
                <a:effectLst/>
              </a:rPr>
              <a:t>do we pursue our growing ambitions with very active grantmaking but lower asset growth rates?</a:t>
            </a:r>
          </a:p>
        </p:txBody>
      </p:sp>
    </p:spTree>
    <p:extLst>
      <p:ext uri="{BB962C8B-B14F-4D97-AF65-F5344CB8AC3E}">
        <p14:creationId xmlns:p14="http://schemas.microsoft.com/office/powerpoint/2010/main" val="146282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“LEADER-TO-LEADER” COMMUNITY FOUNDATION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89505" y="6370638"/>
            <a:ext cx="7800975" cy="487362"/>
          </a:xfrm>
        </p:spPr>
        <p:txBody>
          <a:bodyPr/>
          <a:lstStyle/>
          <a:p>
            <a:r>
              <a:rPr lang="en-US" dirty="0" smtClean="0"/>
              <a:t>“Do More than Grow”</a:t>
            </a:r>
            <a:endParaRPr lang="en-US" dirty="0"/>
          </a:p>
        </p:txBody>
      </p:sp>
      <p:grpSp>
        <p:nvGrpSpPr>
          <p:cNvPr id="426" name="Group 425"/>
          <p:cNvGrpSpPr/>
          <p:nvPr/>
        </p:nvGrpSpPr>
        <p:grpSpPr>
          <a:xfrm>
            <a:off x="5715000" y="2100590"/>
            <a:ext cx="2019300" cy="708630"/>
            <a:chOff x="5791200" y="2100590"/>
            <a:chExt cx="2019300" cy="708630"/>
          </a:xfrm>
        </p:grpSpPr>
        <p:sp>
          <p:nvSpPr>
            <p:cNvPr id="427" name="Rectangle 426"/>
            <p:cNvSpPr/>
            <p:nvPr/>
          </p:nvSpPr>
          <p:spPr>
            <a:xfrm>
              <a:off x="5867400" y="2391251"/>
              <a:ext cx="364834" cy="385465"/>
            </a:xfrm>
            <a:prstGeom prst="rect">
              <a:avLst/>
            </a:prstGeom>
            <a:solidFill>
              <a:srgbClr val="FA96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28" name="TextBox 427"/>
            <p:cNvSpPr txBox="1"/>
            <p:nvPr/>
          </p:nvSpPr>
          <p:spPr>
            <a:xfrm>
              <a:off x="5791200" y="2100590"/>
              <a:ext cx="20193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Pledge planned gifts</a:t>
              </a:r>
            </a:p>
          </p:txBody>
        </p:sp>
        <p:sp>
          <p:nvSpPr>
            <p:cNvPr id="429" name="TextBox 428"/>
            <p:cNvSpPr txBox="1"/>
            <p:nvPr/>
          </p:nvSpPr>
          <p:spPr>
            <a:xfrm>
              <a:off x="6248400" y="228600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15% vs </a:t>
              </a:r>
              <a:b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</a:b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13% average </a:t>
              </a:r>
            </a:p>
          </p:txBody>
        </p:sp>
      </p:grpSp>
      <p:sp>
        <p:nvSpPr>
          <p:cNvPr id="430" name="Rectangle 429"/>
          <p:cNvSpPr/>
          <p:nvPr/>
        </p:nvSpPr>
        <p:spPr>
          <a:xfrm>
            <a:off x="5791200" y="3348335"/>
            <a:ext cx="1757081" cy="385465"/>
          </a:xfrm>
          <a:prstGeom prst="rect">
            <a:avLst/>
          </a:prstGeom>
          <a:solidFill>
            <a:srgbClr val="FA96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31" name="TextBox 430"/>
          <p:cNvSpPr txBox="1"/>
          <p:nvPr/>
        </p:nvSpPr>
        <p:spPr>
          <a:xfrm>
            <a:off x="5715000" y="3057674"/>
            <a:ext cx="2019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Contribute to flexible funds</a:t>
            </a:r>
          </a:p>
        </p:txBody>
      </p:sp>
      <p:sp>
        <p:nvSpPr>
          <p:cNvPr id="432" name="TextBox 431"/>
          <p:cNvSpPr txBox="1"/>
          <p:nvPr/>
        </p:nvSpPr>
        <p:spPr>
          <a:xfrm>
            <a:off x="7620000" y="32766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71% vs 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21% average</a:t>
            </a:r>
          </a:p>
        </p:txBody>
      </p:sp>
      <p:sp>
        <p:nvSpPr>
          <p:cNvPr id="433" name="Rectangle 432"/>
          <p:cNvSpPr/>
          <p:nvPr/>
        </p:nvSpPr>
        <p:spPr>
          <a:xfrm>
            <a:off x="5791201" y="4262735"/>
            <a:ext cx="2133599" cy="385465"/>
          </a:xfrm>
          <a:prstGeom prst="rect">
            <a:avLst/>
          </a:prstGeom>
          <a:solidFill>
            <a:srgbClr val="FA96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34" name="TextBox 433"/>
          <p:cNvSpPr txBox="1"/>
          <p:nvPr/>
        </p:nvSpPr>
        <p:spPr>
          <a:xfrm>
            <a:off x="5715000" y="3972074"/>
            <a:ext cx="2019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Local grant dollars</a:t>
            </a:r>
          </a:p>
        </p:txBody>
      </p:sp>
      <p:sp>
        <p:nvSpPr>
          <p:cNvPr id="435" name="TextBox 434"/>
          <p:cNvSpPr txBox="1"/>
          <p:nvPr/>
        </p:nvSpPr>
        <p:spPr>
          <a:xfrm>
            <a:off x="7924800" y="41910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87% vs 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63% average</a:t>
            </a:r>
          </a:p>
        </p:txBody>
      </p:sp>
      <p:sp>
        <p:nvSpPr>
          <p:cNvPr id="436" name="TextBox 435"/>
          <p:cNvSpPr txBox="1"/>
          <p:nvPr/>
        </p:nvSpPr>
        <p:spPr>
          <a:xfrm>
            <a:off x="2112104" y="1534180"/>
            <a:ext cx="5203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Leader-to-Leader: High Effective Fees and High Alignment </a:t>
            </a:r>
          </a:p>
        </p:txBody>
      </p:sp>
      <p:sp>
        <p:nvSpPr>
          <p:cNvPr id="437" name="TextBox 436"/>
          <p:cNvSpPr txBox="1"/>
          <p:nvPr/>
        </p:nvSpPr>
        <p:spPr>
          <a:xfrm>
            <a:off x="5740820" y="4876800"/>
            <a:ext cx="28697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A9600"/>
                </a:solidFill>
                <a:effectLst/>
                <a:uLnTx/>
                <a:uFillTx/>
              </a:rPr>
              <a:t>Staff Intensity: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Relatively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high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A9600"/>
                </a:solidFill>
                <a:effectLst/>
                <a:uLnTx/>
                <a:uFillTx/>
              </a:rPr>
              <a:t> 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A9600"/>
                </a:solidFill>
                <a:effectLst/>
                <a:uLnTx/>
                <a:uFillTx/>
              </a:rPr>
            </a:b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FA96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A9600"/>
                </a:solidFill>
                <a:effectLst/>
                <a:uLnTx/>
                <a:uFillTx/>
              </a:rPr>
              <a:t>Effective Fee: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Relatively high</a:t>
            </a:r>
          </a:p>
        </p:txBody>
      </p:sp>
      <p:grpSp>
        <p:nvGrpSpPr>
          <p:cNvPr id="438" name="Group 437"/>
          <p:cNvGrpSpPr/>
          <p:nvPr/>
        </p:nvGrpSpPr>
        <p:grpSpPr>
          <a:xfrm>
            <a:off x="-304800" y="2902803"/>
            <a:ext cx="6019800" cy="907197"/>
            <a:chOff x="426425" y="1066800"/>
            <a:chExt cx="7283959" cy="907197"/>
          </a:xfrm>
        </p:grpSpPr>
        <p:grpSp>
          <p:nvGrpSpPr>
            <p:cNvPr id="439" name="Group 438"/>
            <p:cNvGrpSpPr/>
            <p:nvPr>
              <p:custDataLst>
                <p:tags r:id="rId19"/>
              </p:custDataLst>
            </p:nvPr>
          </p:nvGrpSpPr>
          <p:grpSpPr>
            <a:xfrm>
              <a:off x="426425" y="1132582"/>
              <a:ext cx="7283959" cy="841415"/>
              <a:chOff x="-819650" y="3573959"/>
              <a:chExt cx="9694949" cy="841415"/>
            </a:xfrm>
          </p:grpSpPr>
          <p:grpSp>
            <p:nvGrpSpPr>
              <p:cNvPr id="441" name="Group 440"/>
              <p:cNvGrpSpPr/>
              <p:nvPr/>
            </p:nvGrpSpPr>
            <p:grpSpPr>
              <a:xfrm>
                <a:off x="407559" y="3573959"/>
                <a:ext cx="8467740" cy="841415"/>
                <a:chOff x="940959" y="2177534"/>
                <a:chExt cx="8467740" cy="841415"/>
              </a:xfrm>
            </p:grpSpPr>
            <p:grpSp>
              <p:nvGrpSpPr>
                <p:cNvPr id="443" name="Group 442"/>
                <p:cNvGrpSpPr/>
                <p:nvPr>
                  <p:custDataLst>
                    <p:tags r:id="rId22"/>
                  </p:custDataLst>
                </p:nvPr>
              </p:nvGrpSpPr>
              <p:grpSpPr>
                <a:xfrm>
                  <a:off x="3124200" y="2286000"/>
                  <a:ext cx="4191000" cy="152400"/>
                  <a:chOff x="1981200" y="2362200"/>
                  <a:chExt cx="3962400" cy="152400"/>
                </a:xfrm>
              </p:grpSpPr>
              <p:cxnSp>
                <p:nvCxnSpPr>
                  <p:cNvPr id="446" name="Straight Connector 445"/>
                  <p:cNvCxnSpPr/>
                  <p:nvPr/>
                </p:nvCxnSpPr>
                <p:spPr>
                  <a:xfrm>
                    <a:off x="1981200" y="2362200"/>
                    <a:ext cx="0" cy="15240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A9600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447" name="Straight Connector 446"/>
                  <p:cNvCxnSpPr/>
                  <p:nvPr/>
                </p:nvCxnSpPr>
                <p:spPr>
                  <a:xfrm>
                    <a:off x="5943600" y="2362200"/>
                    <a:ext cx="0" cy="15240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A9600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448" name="Straight Connector 447"/>
                  <p:cNvCxnSpPr/>
                  <p:nvPr/>
                </p:nvCxnSpPr>
                <p:spPr>
                  <a:xfrm>
                    <a:off x="1981200" y="2438400"/>
                    <a:ext cx="3962400" cy="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A9600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44" name="TextBox 443"/>
                <p:cNvSpPr txBox="1"/>
                <p:nvPr>
                  <p:custDataLst>
                    <p:tags r:id="rId23"/>
                  </p:custDataLst>
                </p:nvPr>
              </p:nvSpPr>
              <p:spPr>
                <a:xfrm>
                  <a:off x="940959" y="2177534"/>
                  <a:ext cx="22005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Support DAF grantmaking that meets donors’ priorities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5" name="TextBox 444"/>
                <p:cNvSpPr txBox="1"/>
                <p:nvPr>
                  <p:custDataLst>
                    <p:tags r:id="rId24"/>
                  </p:custDataLst>
                </p:nvPr>
              </p:nvSpPr>
              <p:spPr>
                <a:xfrm>
                  <a:off x="7275100" y="2187952"/>
                  <a:ext cx="2133599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Align DAF grantmaking with priorities identified by the CF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442" name="TextBox 441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-819650" y="3594557"/>
                <a:ext cx="1219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cs typeface="Calibri" pitchFamily="34" charset="0"/>
                  </a:rPr>
                  <a:t> 4</a:t>
                </a: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cs typeface="Calibri" pitchFamily="34" charset="0"/>
                  </a:rPr>
                  <a:t>   </a:t>
                </a:r>
              </a:p>
            </p:txBody>
          </p:sp>
        </p:grpSp>
        <p:sp>
          <p:nvSpPr>
            <p:cNvPr id="440" name="Oval 439"/>
            <p:cNvSpPr/>
            <p:nvPr>
              <p:custDataLst>
                <p:tags r:id="rId20"/>
              </p:custDataLst>
            </p:nvPr>
          </p:nvSpPr>
          <p:spPr>
            <a:xfrm>
              <a:off x="4897382" y="1066800"/>
              <a:ext cx="692356" cy="533400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0064A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49" name="Group 448"/>
          <p:cNvGrpSpPr/>
          <p:nvPr/>
        </p:nvGrpSpPr>
        <p:grpSpPr>
          <a:xfrm>
            <a:off x="-295322" y="2064603"/>
            <a:ext cx="6019800" cy="907197"/>
            <a:chOff x="426425" y="1066800"/>
            <a:chExt cx="7283959" cy="907197"/>
          </a:xfrm>
        </p:grpSpPr>
        <p:grpSp>
          <p:nvGrpSpPr>
            <p:cNvPr id="450" name="Group 449"/>
            <p:cNvGrpSpPr/>
            <p:nvPr>
              <p:custDataLst>
                <p:tags r:id="rId13"/>
              </p:custDataLst>
            </p:nvPr>
          </p:nvGrpSpPr>
          <p:grpSpPr>
            <a:xfrm>
              <a:off x="426425" y="1132582"/>
              <a:ext cx="7283959" cy="841415"/>
              <a:chOff x="-819650" y="3573959"/>
              <a:chExt cx="9694949" cy="841415"/>
            </a:xfrm>
          </p:grpSpPr>
          <p:grpSp>
            <p:nvGrpSpPr>
              <p:cNvPr id="452" name="Group 451"/>
              <p:cNvGrpSpPr/>
              <p:nvPr/>
            </p:nvGrpSpPr>
            <p:grpSpPr>
              <a:xfrm>
                <a:off x="407559" y="3573959"/>
                <a:ext cx="8467740" cy="841415"/>
                <a:chOff x="940959" y="2177534"/>
                <a:chExt cx="8467740" cy="841415"/>
              </a:xfrm>
            </p:grpSpPr>
            <p:grpSp>
              <p:nvGrpSpPr>
                <p:cNvPr id="454" name="Group 453"/>
                <p:cNvGrpSpPr/>
                <p:nvPr>
                  <p:custDataLst>
                    <p:tags r:id="rId16"/>
                  </p:custDataLst>
                </p:nvPr>
              </p:nvGrpSpPr>
              <p:grpSpPr>
                <a:xfrm>
                  <a:off x="3124200" y="2286000"/>
                  <a:ext cx="4191000" cy="152400"/>
                  <a:chOff x="1981200" y="2362200"/>
                  <a:chExt cx="3962400" cy="152400"/>
                </a:xfrm>
              </p:grpSpPr>
              <p:cxnSp>
                <p:nvCxnSpPr>
                  <p:cNvPr id="457" name="Straight Connector 456"/>
                  <p:cNvCxnSpPr/>
                  <p:nvPr/>
                </p:nvCxnSpPr>
                <p:spPr>
                  <a:xfrm>
                    <a:off x="1981200" y="2362200"/>
                    <a:ext cx="0" cy="15240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A9600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458" name="Straight Connector 457"/>
                  <p:cNvCxnSpPr/>
                  <p:nvPr/>
                </p:nvCxnSpPr>
                <p:spPr>
                  <a:xfrm>
                    <a:off x="5943600" y="2362200"/>
                    <a:ext cx="0" cy="15240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A9600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459" name="Straight Connector 458"/>
                  <p:cNvCxnSpPr/>
                  <p:nvPr/>
                </p:nvCxnSpPr>
                <p:spPr>
                  <a:xfrm>
                    <a:off x="1981200" y="2438400"/>
                    <a:ext cx="3962400" cy="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A9600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55" name="TextBox 454"/>
                <p:cNvSpPr txBox="1"/>
                <p:nvPr>
                  <p:custDataLst>
                    <p:tags r:id="rId17"/>
                  </p:custDataLst>
                </p:nvPr>
              </p:nvSpPr>
              <p:spPr>
                <a:xfrm>
                  <a:off x="940959" y="2177534"/>
                  <a:ext cx="220056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Position DAFs as a stand-alone offering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6" name="TextBox 455"/>
                <p:cNvSpPr txBox="1"/>
                <p:nvPr>
                  <p:custDataLst>
                    <p:tags r:id="rId18"/>
                  </p:custDataLst>
                </p:nvPr>
              </p:nvSpPr>
              <p:spPr>
                <a:xfrm>
                  <a:off x="7275100" y="2187952"/>
                  <a:ext cx="2133599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Position DAFs as an entry point to grow more flexible assets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453" name="TextBox 452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-819650" y="3594557"/>
                <a:ext cx="1219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cs typeface="Calibri" pitchFamily="34" charset="0"/>
                  </a:rPr>
                  <a:t> </a:t>
                </a: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cs typeface="Calibri" pitchFamily="34" charset="0"/>
                  </a:rPr>
                  <a:t>1   </a:t>
                </a:r>
              </a:p>
            </p:txBody>
          </p:sp>
        </p:grpSp>
        <p:sp>
          <p:nvSpPr>
            <p:cNvPr id="451" name="Oval 450"/>
            <p:cNvSpPr/>
            <p:nvPr>
              <p:custDataLst>
                <p:tags r:id="rId14"/>
              </p:custDataLst>
            </p:nvPr>
          </p:nvSpPr>
          <p:spPr>
            <a:xfrm>
              <a:off x="4840653" y="1066800"/>
              <a:ext cx="692356" cy="533400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0064A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60" name="Group 459"/>
          <p:cNvGrpSpPr/>
          <p:nvPr>
            <p:custDataLst>
              <p:tags r:id="rId1"/>
            </p:custDataLst>
          </p:nvPr>
        </p:nvGrpSpPr>
        <p:grpSpPr>
          <a:xfrm>
            <a:off x="-304800" y="4688919"/>
            <a:ext cx="6029280" cy="1026081"/>
            <a:chOff x="-819650" y="3573959"/>
            <a:chExt cx="9710215" cy="1026081"/>
          </a:xfrm>
        </p:grpSpPr>
        <p:grpSp>
          <p:nvGrpSpPr>
            <p:cNvPr id="461" name="Group 460"/>
            <p:cNvGrpSpPr/>
            <p:nvPr/>
          </p:nvGrpSpPr>
          <p:grpSpPr>
            <a:xfrm>
              <a:off x="407559" y="3573959"/>
              <a:ext cx="8483006" cy="1026081"/>
              <a:chOff x="940959" y="2177534"/>
              <a:chExt cx="8483006" cy="1026081"/>
            </a:xfrm>
          </p:grpSpPr>
          <p:grpSp>
            <p:nvGrpSpPr>
              <p:cNvPr id="463" name="Group 462"/>
              <p:cNvGrpSpPr/>
              <p:nvPr>
                <p:custDataLst>
                  <p:tags r:id="rId10"/>
                </p:custDataLst>
              </p:nvPr>
            </p:nvGrpSpPr>
            <p:grpSpPr>
              <a:xfrm>
                <a:off x="3124200" y="2286000"/>
                <a:ext cx="4191000" cy="152400"/>
                <a:chOff x="1981200" y="2362200"/>
                <a:chExt cx="3962400" cy="152400"/>
              </a:xfrm>
            </p:grpSpPr>
            <p:cxnSp>
              <p:nvCxnSpPr>
                <p:cNvPr id="466" name="Straight Connector 465"/>
                <p:cNvCxnSpPr/>
                <p:nvPr/>
              </p:nvCxnSpPr>
              <p:spPr>
                <a:xfrm>
                  <a:off x="1981200" y="2362200"/>
                  <a:ext cx="0" cy="1524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A960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67" name="Straight Connector 466"/>
                <p:cNvCxnSpPr/>
                <p:nvPr/>
              </p:nvCxnSpPr>
              <p:spPr>
                <a:xfrm>
                  <a:off x="5943600" y="2362200"/>
                  <a:ext cx="0" cy="1524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A960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68" name="Straight Connector 467"/>
                <p:cNvCxnSpPr/>
                <p:nvPr/>
              </p:nvCxnSpPr>
              <p:spPr>
                <a:xfrm>
                  <a:off x="1981200" y="2438400"/>
                  <a:ext cx="3962400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A960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sp>
            <p:nvSpPr>
              <p:cNvPr id="464" name="TextBox 46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940959" y="2177534"/>
                <a:ext cx="22005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DAFs are a “loss-leader” to bring in other fund types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5" name="TextBox 464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7077005" y="2187952"/>
                <a:ext cx="234696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DAFs should generate a </a:t>
                </a:r>
              </a:p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surplus to support other areas of our operations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62" name="TextBox 461"/>
            <p:cNvSpPr txBox="1"/>
            <p:nvPr>
              <p:custDataLst>
                <p:tags r:id="rId9"/>
              </p:custDataLst>
            </p:nvPr>
          </p:nvSpPr>
          <p:spPr>
            <a:xfrm>
              <a:off x="-819650" y="3594557"/>
              <a:ext cx="121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cs typeface="Calibri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cs typeface="Calibri" pitchFamily="34" charset="0"/>
                </a:rPr>
                <a:t>6   </a:t>
              </a:r>
            </a:p>
          </p:txBody>
        </p:sp>
      </p:grpSp>
      <p:grpSp>
        <p:nvGrpSpPr>
          <p:cNvPr id="469" name="Group 468"/>
          <p:cNvGrpSpPr/>
          <p:nvPr/>
        </p:nvGrpSpPr>
        <p:grpSpPr>
          <a:xfrm>
            <a:off x="-295322" y="3817203"/>
            <a:ext cx="6019800" cy="907197"/>
            <a:chOff x="426425" y="1066800"/>
            <a:chExt cx="7283959" cy="907197"/>
          </a:xfrm>
        </p:grpSpPr>
        <p:grpSp>
          <p:nvGrpSpPr>
            <p:cNvPr id="470" name="Group 469"/>
            <p:cNvGrpSpPr/>
            <p:nvPr>
              <p:custDataLst>
                <p:tags r:id="rId3"/>
              </p:custDataLst>
            </p:nvPr>
          </p:nvGrpSpPr>
          <p:grpSpPr>
            <a:xfrm>
              <a:off x="426425" y="1132582"/>
              <a:ext cx="7283959" cy="841415"/>
              <a:chOff x="-819650" y="3573959"/>
              <a:chExt cx="9694949" cy="841415"/>
            </a:xfrm>
          </p:grpSpPr>
          <p:grpSp>
            <p:nvGrpSpPr>
              <p:cNvPr id="472" name="Group 471"/>
              <p:cNvGrpSpPr/>
              <p:nvPr/>
            </p:nvGrpSpPr>
            <p:grpSpPr>
              <a:xfrm>
                <a:off x="407559" y="3573959"/>
                <a:ext cx="8467740" cy="841415"/>
                <a:chOff x="940959" y="2177534"/>
                <a:chExt cx="8467740" cy="841415"/>
              </a:xfrm>
            </p:grpSpPr>
            <p:grpSp>
              <p:nvGrpSpPr>
                <p:cNvPr id="474" name="Group 473"/>
                <p:cNvGrpSpPr/>
                <p:nvPr>
                  <p:custDataLst>
                    <p:tags r:id="rId6"/>
                  </p:custDataLst>
                </p:nvPr>
              </p:nvGrpSpPr>
              <p:grpSpPr>
                <a:xfrm>
                  <a:off x="3124200" y="2286000"/>
                  <a:ext cx="4191000" cy="152400"/>
                  <a:chOff x="1981200" y="2362200"/>
                  <a:chExt cx="3962400" cy="152400"/>
                </a:xfrm>
              </p:grpSpPr>
              <p:cxnSp>
                <p:nvCxnSpPr>
                  <p:cNvPr id="477" name="Straight Connector 476"/>
                  <p:cNvCxnSpPr/>
                  <p:nvPr/>
                </p:nvCxnSpPr>
                <p:spPr>
                  <a:xfrm>
                    <a:off x="1981200" y="2362200"/>
                    <a:ext cx="0" cy="15240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A9600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478" name="Straight Connector 477"/>
                  <p:cNvCxnSpPr/>
                  <p:nvPr/>
                </p:nvCxnSpPr>
                <p:spPr>
                  <a:xfrm>
                    <a:off x="5943600" y="2362200"/>
                    <a:ext cx="0" cy="15240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A9600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479" name="Straight Connector 478"/>
                  <p:cNvCxnSpPr/>
                  <p:nvPr/>
                </p:nvCxnSpPr>
                <p:spPr>
                  <a:xfrm>
                    <a:off x="1981200" y="2438400"/>
                    <a:ext cx="3962400" cy="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A9600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75" name="TextBox 474"/>
                <p:cNvSpPr txBox="1"/>
                <p:nvPr>
                  <p:custDataLst>
                    <p:tags r:id="rId7"/>
                  </p:custDataLst>
                </p:nvPr>
              </p:nvSpPr>
              <p:spPr>
                <a:xfrm>
                  <a:off x="940959" y="2177534"/>
                  <a:ext cx="22005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Promote grantmaking to organizations anywhere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6" name="TextBox 475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7275100" y="2187952"/>
                  <a:ext cx="2133599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Promote grantmaking to local organizations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473" name="TextBox 472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-819650" y="3594557"/>
                <a:ext cx="1219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cs typeface="Calibri" pitchFamily="34" charset="0"/>
                  </a:rPr>
                  <a:t> </a:t>
                </a: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cs typeface="Calibri" pitchFamily="34" charset="0"/>
                  </a:rPr>
                  <a:t>5   </a:t>
                </a:r>
              </a:p>
            </p:txBody>
          </p:sp>
        </p:grpSp>
        <p:sp>
          <p:nvSpPr>
            <p:cNvPr id="471" name="Oval 470"/>
            <p:cNvSpPr/>
            <p:nvPr>
              <p:custDataLst>
                <p:tags r:id="rId4"/>
              </p:custDataLst>
            </p:nvPr>
          </p:nvSpPr>
          <p:spPr>
            <a:xfrm>
              <a:off x="5486067" y="1066800"/>
              <a:ext cx="692356" cy="533400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0064A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80" name="TextBox 479"/>
          <p:cNvSpPr txBox="1"/>
          <p:nvPr/>
        </p:nvSpPr>
        <p:spPr>
          <a:xfrm>
            <a:off x="3419406" y="2208825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4AD"/>
                </a:solidFill>
                <a:effectLst/>
                <a:uLnTx/>
                <a:uFillTx/>
              </a:rPr>
              <a:t>2012</a:t>
            </a:r>
          </a:p>
        </p:txBody>
      </p:sp>
      <p:sp>
        <p:nvSpPr>
          <p:cNvPr id="481" name="Oval 480"/>
          <p:cNvSpPr/>
          <p:nvPr>
            <p:custDataLst>
              <p:tags r:id="rId2"/>
            </p:custDataLst>
          </p:nvPr>
        </p:nvSpPr>
        <p:spPr>
          <a:xfrm>
            <a:off x="2286000" y="4648200"/>
            <a:ext cx="572195" cy="53340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0064A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82" name="TextBox 481"/>
          <p:cNvSpPr txBox="1"/>
          <p:nvPr/>
        </p:nvSpPr>
        <p:spPr>
          <a:xfrm>
            <a:off x="2362200" y="4782979"/>
            <a:ext cx="4243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4AD"/>
                </a:solidFill>
                <a:effectLst/>
                <a:uLnTx/>
                <a:uFillTx/>
              </a:rPr>
              <a:t>2012</a:t>
            </a:r>
          </a:p>
        </p:txBody>
      </p:sp>
      <p:sp>
        <p:nvSpPr>
          <p:cNvPr id="483" name="TextBox 482"/>
          <p:cNvSpPr txBox="1"/>
          <p:nvPr/>
        </p:nvSpPr>
        <p:spPr>
          <a:xfrm>
            <a:off x="3919042" y="3961512"/>
            <a:ext cx="4243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4AD"/>
                </a:solidFill>
                <a:effectLst/>
                <a:uLnTx/>
                <a:uFillTx/>
              </a:rPr>
              <a:t>2012</a:t>
            </a:r>
          </a:p>
        </p:txBody>
      </p:sp>
      <p:sp>
        <p:nvSpPr>
          <p:cNvPr id="484" name="TextBox 483"/>
          <p:cNvSpPr txBox="1"/>
          <p:nvPr/>
        </p:nvSpPr>
        <p:spPr>
          <a:xfrm>
            <a:off x="3419406" y="3048000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4AD"/>
                </a:solidFill>
                <a:effectLst/>
                <a:uLnTx/>
                <a:uFillTx/>
              </a:rPr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291330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“DIVERSE, GLOBAL, COMPREHENSIVE” </a:t>
            </a:r>
            <a:br>
              <a:rPr lang="en-US" sz="2400" dirty="0" smtClean="0"/>
            </a:br>
            <a:r>
              <a:rPr lang="en-US" sz="2400" dirty="0" smtClean="0"/>
              <a:t>COMMUNITY FOUNDATION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89505" y="6370638"/>
            <a:ext cx="7800975" cy="487362"/>
          </a:xfrm>
        </p:spPr>
        <p:txBody>
          <a:bodyPr/>
          <a:lstStyle/>
          <a:p>
            <a:r>
              <a:rPr lang="en-US" dirty="0" smtClean="0"/>
              <a:t>“Do More than Grow”</a:t>
            </a:r>
            <a:endParaRPr lang="en-US" dirty="0"/>
          </a:p>
        </p:txBody>
      </p:sp>
      <p:pic>
        <p:nvPicPr>
          <p:cNvPr id="8" name="Picture 7" descr="seed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3664" y="142571"/>
            <a:ext cx="4006472" cy="7096429"/>
          </a:xfrm>
          <a:prstGeom prst="rect">
            <a:avLst/>
          </a:prstGeom>
        </p:spPr>
      </p:pic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213809" y="1644650"/>
            <a:ext cx="79438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7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rgbClr val="336699"/>
                </a:solidFill>
                <a:effectLst/>
              </a:rPr>
              <a:t>cares </a:t>
            </a:r>
            <a:r>
              <a:rPr lang="en-US" sz="2800" kern="0" dirty="0">
                <a:solidFill>
                  <a:srgbClr val="336699"/>
                </a:solidFill>
                <a:effectLst/>
              </a:rPr>
              <a:t>about supporting local </a:t>
            </a:r>
            <a:r>
              <a:rPr lang="en-US" sz="2800" kern="0" dirty="0" smtClean="0">
                <a:solidFill>
                  <a:srgbClr val="336699"/>
                </a:solidFill>
                <a:effectLst/>
              </a:rPr>
              <a:t>donors’ philanthropy </a:t>
            </a:r>
            <a:r>
              <a:rPr lang="en-US" sz="2800" kern="0" dirty="0">
                <a:solidFill>
                  <a:srgbClr val="336699"/>
                </a:solidFill>
                <a:effectLst/>
              </a:rPr>
              <a:t>anywhere in the world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214616" y="2667000"/>
            <a:ext cx="5395984" cy="3708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228600" indent="-165100" algn="l"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63500" lvl="0" indent="0" algn="ctr"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1800" b="1" kern="0" dirty="0" smtClean="0">
                <a:solidFill>
                  <a:srgbClr val="595959"/>
                </a:solidFill>
                <a:effectLst/>
              </a:rPr>
              <a:t>Our Message: </a:t>
            </a:r>
          </a:p>
          <a:p>
            <a:pPr marL="63500" lvl="0" indent="0"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1800" kern="0" dirty="0" smtClean="0">
                <a:solidFill>
                  <a:srgbClr val="595959"/>
                </a:solidFill>
                <a:effectLst/>
              </a:rPr>
              <a:t>“We are a </a:t>
            </a:r>
            <a:r>
              <a:rPr lang="en-US" sz="1800" kern="0" dirty="0">
                <a:solidFill>
                  <a:srgbClr val="595959"/>
                </a:solidFill>
                <a:effectLst/>
              </a:rPr>
              <a:t>comprehensive resource for philanthropy </a:t>
            </a:r>
            <a:r>
              <a:rPr lang="en-US" sz="1800" kern="0" dirty="0" smtClean="0">
                <a:solidFill>
                  <a:srgbClr val="595959"/>
                </a:solidFill>
                <a:effectLst/>
              </a:rPr>
              <a:t>promoting </a:t>
            </a:r>
            <a:r>
              <a:rPr lang="en-US" sz="1800" kern="0" dirty="0">
                <a:solidFill>
                  <a:srgbClr val="595959"/>
                </a:solidFill>
                <a:effectLst/>
              </a:rPr>
              <a:t>our DAFs as a strong but distinct choice”</a:t>
            </a:r>
          </a:p>
          <a:p>
            <a:pPr marL="63500" lvl="0" indent="0" algn="ctr"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1800" b="1" kern="0" dirty="0" smtClean="0">
                <a:solidFill>
                  <a:srgbClr val="595959"/>
                </a:solidFill>
                <a:effectLst/>
              </a:rPr>
              <a:t>Our Approach: </a:t>
            </a:r>
          </a:p>
          <a:p>
            <a:pPr marL="63500" indent="0"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1800" kern="0" dirty="0">
                <a:solidFill>
                  <a:srgbClr val="595959"/>
                </a:solidFill>
                <a:effectLst/>
              </a:rPr>
              <a:t>Our work extends into many </a:t>
            </a:r>
            <a:r>
              <a:rPr lang="en-US" sz="1800" kern="0" dirty="0" smtClean="0">
                <a:solidFill>
                  <a:srgbClr val="595959"/>
                </a:solidFill>
                <a:effectLst/>
              </a:rPr>
              <a:t>realms and we have built scale to support </a:t>
            </a:r>
            <a:r>
              <a:rPr lang="en-US" sz="1800" kern="0" dirty="0">
                <a:solidFill>
                  <a:srgbClr val="595959"/>
                </a:solidFill>
                <a:effectLst/>
              </a:rPr>
              <a:t>a diverse set of needs. We </a:t>
            </a:r>
            <a:r>
              <a:rPr lang="en-US" sz="1800" kern="0" dirty="0" smtClean="0">
                <a:solidFill>
                  <a:srgbClr val="595959"/>
                </a:solidFill>
                <a:effectLst/>
              </a:rPr>
              <a:t>learning </a:t>
            </a:r>
            <a:r>
              <a:rPr lang="en-US" sz="1800" kern="0" dirty="0">
                <a:solidFill>
                  <a:srgbClr val="595959"/>
                </a:solidFill>
                <a:effectLst/>
              </a:rPr>
              <a:t>about our </a:t>
            </a:r>
            <a:r>
              <a:rPr lang="en-US" sz="1800" kern="0" dirty="0" smtClean="0">
                <a:solidFill>
                  <a:srgbClr val="595959"/>
                </a:solidFill>
                <a:effectLst/>
              </a:rPr>
              <a:t>donors and </a:t>
            </a:r>
            <a:r>
              <a:rPr lang="en-US" sz="1800" kern="0" dirty="0">
                <a:solidFill>
                  <a:srgbClr val="595959"/>
                </a:solidFill>
                <a:effectLst/>
              </a:rPr>
              <a:t>then </a:t>
            </a:r>
            <a:r>
              <a:rPr lang="en-US" sz="1800" kern="0" dirty="0" smtClean="0">
                <a:solidFill>
                  <a:srgbClr val="595959"/>
                </a:solidFill>
                <a:effectLst/>
              </a:rPr>
              <a:t>support </a:t>
            </a:r>
            <a:r>
              <a:rPr lang="en-US" sz="1800" kern="0" dirty="0">
                <a:solidFill>
                  <a:srgbClr val="595959"/>
                </a:solidFill>
                <a:effectLst/>
              </a:rPr>
              <a:t>them in reaching their </a:t>
            </a:r>
            <a:r>
              <a:rPr lang="en-US" sz="1800" kern="0" dirty="0" smtClean="0">
                <a:solidFill>
                  <a:srgbClr val="595959"/>
                </a:solidFill>
                <a:effectLst/>
              </a:rPr>
              <a:t>goals</a:t>
            </a:r>
            <a:r>
              <a:rPr lang="en-US" sz="1800" kern="0" dirty="0">
                <a:solidFill>
                  <a:srgbClr val="595959"/>
                </a:solidFill>
                <a:effectLst/>
              </a:rPr>
              <a:t>. Where our interests align, we </a:t>
            </a:r>
            <a:r>
              <a:rPr lang="en-US" sz="1800" kern="0" dirty="0" smtClean="0">
                <a:solidFill>
                  <a:srgbClr val="595959"/>
                </a:solidFill>
                <a:effectLst/>
              </a:rPr>
              <a:t>talk </a:t>
            </a:r>
            <a:r>
              <a:rPr lang="en-US" sz="1800" kern="0" dirty="0">
                <a:solidFill>
                  <a:srgbClr val="595959"/>
                </a:solidFill>
                <a:effectLst/>
              </a:rPr>
              <a:t>with </a:t>
            </a:r>
            <a:r>
              <a:rPr lang="en-US" sz="1800" kern="0" dirty="0" smtClean="0">
                <a:solidFill>
                  <a:srgbClr val="595959"/>
                </a:solidFill>
                <a:effectLst/>
              </a:rPr>
              <a:t>our donors about our priorities.</a:t>
            </a:r>
            <a:endParaRPr lang="en-US" sz="1800" kern="0" dirty="0">
              <a:solidFill>
                <a:srgbClr val="595959"/>
              </a:solidFill>
              <a:effectLst/>
            </a:endParaRPr>
          </a:p>
          <a:p>
            <a:pPr marL="63500" indent="0" algn="ctr"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1800" b="1" kern="0" dirty="0" smtClean="0">
                <a:solidFill>
                  <a:srgbClr val="595959"/>
                </a:solidFill>
                <a:effectLst/>
              </a:rPr>
              <a:t>Question We Face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</a:rPr>
              <a:t>: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</a:rPr>
              <a:t> </a:t>
            </a:r>
          </a:p>
          <a:p>
            <a:pPr marL="63500" lvl="0" indent="0"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1800" kern="0" dirty="0" smtClean="0">
                <a:solidFill>
                  <a:srgbClr val="595959"/>
                </a:solidFill>
                <a:effectLst/>
              </a:rPr>
              <a:t>We are trying many things – will there be a need for greater focus in the future?</a:t>
            </a:r>
            <a:endParaRPr lang="en-US" sz="1800" kern="0" dirty="0">
              <a:solidFill>
                <a:srgbClr val="59595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5749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“DIVERSE, GLOBAL, COMPREHENSIVE” </a:t>
            </a:r>
            <a:br>
              <a:rPr lang="en-US" sz="2400" dirty="0" smtClean="0"/>
            </a:br>
            <a:r>
              <a:rPr lang="en-US" sz="2400" dirty="0" smtClean="0"/>
              <a:t>COMMUNITY </a:t>
            </a:r>
            <a:r>
              <a:rPr lang="en-US" sz="2400" dirty="0"/>
              <a:t>FOUNDATION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89505" y="6370638"/>
            <a:ext cx="7800975" cy="487362"/>
          </a:xfrm>
        </p:spPr>
        <p:txBody>
          <a:bodyPr/>
          <a:lstStyle/>
          <a:p>
            <a:r>
              <a:rPr lang="en-US" dirty="0" smtClean="0"/>
              <a:t>“Do More than Grow”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6260221" y="2405390"/>
            <a:ext cx="2019300" cy="708630"/>
            <a:chOff x="5791200" y="2100590"/>
            <a:chExt cx="2019300" cy="708630"/>
          </a:xfrm>
        </p:grpSpPr>
        <p:sp>
          <p:nvSpPr>
            <p:cNvPr id="64" name="Rectangle 63"/>
            <p:cNvSpPr/>
            <p:nvPr/>
          </p:nvSpPr>
          <p:spPr>
            <a:xfrm>
              <a:off x="5867400" y="2391251"/>
              <a:ext cx="441449" cy="385465"/>
            </a:xfrm>
            <a:prstGeom prst="rect">
              <a:avLst/>
            </a:prstGeom>
            <a:solidFill>
              <a:srgbClr val="FA96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791200" y="2100590"/>
              <a:ext cx="20193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Pledge planned gifts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324600" y="2286000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16% vs </a:t>
              </a:r>
              <a:b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</a:b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13% average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260221" y="3276600"/>
            <a:ext cx="2019300" cy="742146"/>
            <a:chOff x="5791200" y="2100590"/>
            <a:chExt cx="2019300" cy="742146"/>
          </a:xfrm>
        </p:grpSpPr>
        <p:sp>
          <p:nvSpPr>
            <p:cNvPr id="68" name="Rectangle 67"/>
            <p:cNvSpPr/>
            <p:nvPr/>
          </p:nvSpPr>
          <p:spPr>
            <a:xfrm>
              <a:off x="5867400" y="2391251"/>
              <a:ext cx="587568" cy="385465"/>
            </a:xfrm>
            <a:prstGeom prst="rect">
              <a:avLst/>
            </a:prstGeom>
            <a:solidFill>
              <a:srgbClr val="FA96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791200" y="2100590"/>
              <a:ext cx="20193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Coinvest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477000" y="2319516"/>
              <a:ext cx="1333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22% vs </a:t>
              </a:r>
              <a:b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</a:b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23% average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260221" y="4200674"/>
            <a:ext cx="2209800" cy="742146"/>
            <a:chOff x="5791200" y="2100590"/>
            <a:chExt cx="2209800" cy="742146"/>
          </a:xfrm>
        </p:grpSpPr>
        <p:sp>
          <p:nvSpPr>
            <p:cNvPr id="72" name="Rectangle 71"/>
            <p:cNvSpPr/>
            <p:nvPr/>
          </p:nvSpPr>
          <p:spPr>
            <a:xfrm>
              <a:off x="5867400" y="2391251"/>
              <a:ext cx="838200" cy="385465"/>
            </a:xfrm>
            <a:prstGeom prst="rect">
              <a:avLst/>
            </a:prstGeom>
            <a:solidFill>
              <a:srgbClr val="FA96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791200" y="2100590"/>
              <a:ext cx="20193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Local grant dollars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705600" y="2319516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34% vs</a:t>
              </a:r>
              <a:b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</a:b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63% average</a:t>
              </a: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1373746" y="1862763"/>
            <a:ext cx="7617854" cy="475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Diverse, Global and Comprehensive  – Low Alignment and Low Local Giving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242130" y="5181600"/>
            <a:ext cx="26088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A9600"/>
                </a:solidFill>
                <a:effectLst/>
                <a:uLnTx/>
                <a:uFillTx/>
                <a:latin typeface="Arial"/>
              </a:rPr>
              <a:t>Effective Fee: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Differentiated fees by tier – breaking even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164221" y="3207603"/>
            <a:ext cx="6019800" cy="907197"/>
            <a:chOff x="426425" y="1066800"/>
            <a:chExt cx="7283959" cy="907197"/>
          </a:xfrm>
        </p:grpSpPr>
        <p:grpSp>
          <p:nvGrpSpPr>
            <p:cNvPr id="78" name="Group 77"/>
            <p:cNvGrpSpPr/>
            <p:nvPr>
              <p:custDataLst>
                <p:tags r:id="rId19"/>
              </p:custDataLst>
            </p:nvPr>
          </p:nvGrpSpPr>
          <p:grpSpPr>
            <a:xfrm>
              <a:off x="426425" y="1132582"/>
              <a:ext cx="7283959" cy="841415"/>
              <a:chOff x="-819650" y="3573959"/>
              <a:chExt cx="9694949" cy="841415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407559" y="3573959"/>
                <a:ext cx="8467740" cy="841415"/>
                <a:chOff x="940959" y="2177534"/>
                <a:chExt cx="8467740" cy="841415"/>
              </a:xfrm>
            </p:grpSpPr>
            <p:grpSp>
              <p:nvGrpSpPr>
                <p:cNvPr id="82" name="Group 81"/>
                <p:cNvGrpSpPr/>
                <p:nvPr>
                  <p:custDataLst>
                    <p:tags r:id="rId22"/>
                  </p:custDataLst>
                </p:nvPr>
              </p:nvGrpSpPr>
              <p:grpSpPr>
                <a:xfrm>
                  <a:off x="3124200" y="2286000"/>
                  <a:ext cx="4191000" cy="152400"/>
                  <a:chOff x="1981200" y="2362200"/>
                  <a:chExt cx="3962400" cy="152400"/>
                </a:xfrm>
              </p:grpSpPr>
              <p:cxnSp>
                <p:nvCxnSpPr>
                  <p:cNvPr id="85" name="Straight Connector 84"/>
                  <p:cNvCxnSpPr/>
                  <p:nvPr/>
                </p:nvCxnSpPr>
                <p:spPr>
                  <a:xfrm>
                    <a:off x="1981200" y="2362200"/>
                    <a:ext cx="0" cy="15240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A9600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86" name="Straight Connector 85"/>
                  <p:cNvCxnSpPr/>
                  <p:nvPr/>
                </p:nvCxnSpPr>
                <p:spPr>
                  <a:xfrm>
                    <a:off x="5943600" y="2362200"/>
                    <a:ext cx="0" cy="15240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A9600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87" name="Straight Connector 86"/>
                  <p:cNvCxnSpPr/>
                  <p:nvPr/>
                </p:nvCxnSpPr>
                <p:spPr>
                  <a:xfrm>
                    <a:off x="1981200" y="2438400"/>
                    <a:ext cx="3962400" cy="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A9600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83" name="TextBox 82"/>
                <p:cNvSpPr txBox="1"/>
                <p:nvPr>
                  <p:custDataLst>
                    <p:tags r:id="rId23"/>
                  </p:custDataLst>
                </p:nvPr>
              </p:nvSpPr>
              <p:spPr>
                <a:xfrm>
                  <a:off x="940959" y="2177534"/>
                  <a:ext cx="22005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/>
                    </a:rPr>
                    <a:t>Support DAF grantmaking that meets donors’ priorities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4" name="TextBox 83"/>
                <p:cNvSpPr txBox="1"/>
                <p:nvPr>
                  <p:custDataLst>
                    <p:tags r:id="rId24"/>
                  </p:custDataLst>
                </p:nvPr>
              </p:nvSpPr>
              <p:spPr>
                <a:xfrm>
                  <a:off x="7275100" y="2187952"/>
                  <a:ext cx="2133599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/>
                    </a:rPr>
                    <a:t>Align DAF grantmaking with priorities identified by the CF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81" name="TextBox 80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-819650" y="3594557"/>
                <a:ext cx="1219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cs typeface="Calibri" pitchFamily="34" charset="0"/>
                  </a:rPr>
                  <a:t> 4</a:t>
                </a: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cs typeface="Calibri" pitchFamily="34" charset="0"/>
                  </a:rPr>
                  <a:t>   </a:t>
                </a:r>
              </a:p>
            </p:txBody>
          </p:sp>
        </p:grpSp>
        <p:sp>
          <p:nvSpPr>
            <p:cNvPr id="79" name="Oval 78"/>
            <p:cNvSpPr/>
            <p:nvPr>
              <p:custDataLst>
                <p:tags r:id="rId20"/>
              </p:custDataLst>
            </p:nvPr>
          </p:nvSpPr>
          <p:spPr>
            <a:xfrm>
              <a:off x="3698755" y="1066800"/>
              <a:ext cx="692356" cy="533400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0064A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73699" y="2369403"/>
            <a:ext cx="6019800" cy="907197"/>
            <a:chOff x="426425" y="1066800"/>
            <a:chExt cx="7283959" cy="907197"/>
          </a:xfrm>
        </p:grpSpPr>
        <p:grpSp>
          <p:nvGrpSpPr>
            <p:cNvPr id="89" name="Group 88"/>
            <p:cNvGrpSpPr/>
            <p:nvPr>
              <p:custDataLst>
                <p:tags r:id="rId13"/>
              </p:custDataLst>
            </p:nvPr>
          </p:nvGrpSpPr>
          <p:grpSpPr>
            <a:xfrm>
              <a:off x="426425" y="1132582"/>
              <a:ext cx="7283959" cy="841415"/>
              <a:chOff x="-819650" y="3573959"/>
              <a:chExt cx="9694949" cy="841415"/>
            </a:xfrm>
          </p:grpSpPr>
          <p:grpSp>
            <p:nvGrpSpPr>
              <p:cNvPr id="91" name="Group 90"/>
              <p:cNvGrpSpPr/>
              <p:nvPr/>
            </p:nvGrpSpPr>
            <p:grpSpPr>
              <a:xfrm>
                <a:off x="407559" y="3573959"/>
                <a:ext cx="8467740" cy="841415"/>
                <a:chOff x="940959" y="2177534"/>
                <a:chExt cx="8467740" cy="841415"/>
              </a:xfrm>
            </p:grpSpPr>
            <p:grpSp>
              <p:nvGrpSpPr>
                <p:cNvPr id="93" name="Group 92"/>
                <p:cNvGrpSpPr/>
                <p:nvPr>
                  <p:custDataLst>
                    <p:tags r:id="rId16"/>
                  </p:custDataLst>
                </p:nvPr>
              </p:nvGrpSpPr>
              <p:grpSpPr>
                <a:xfrm>
                  <a:off x="3124200" y="2286000"/>
                  <a:ext cx="4191000" cy="152400"/>
                  <a:chOff x="1981200" y="2362200"/>
                  <a:chExt cx="3962400" cy="152400"/>
                </a:xfrm>
              </p:grpSpPr>
              <p:cxnSp>
                <p:nvCxnSpPr>
                  <p:cNvPr id="96" name="Straight Connector 95"/>
                  <p:cNvCxnSpPr/>
                  <p:nvPr/>
                </p:nvCxnSpPr>
                <p:spPr>
                  <a:xfrm>
                    <a:off x="1981200" y="2362200"/>
                    <a:ext cx="0" cy="15240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A9600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97" name="Straight Connector 96"/>
                  <p:cNvCxnSpPr/>
                  <p:nvPr/>
                </p:nvCxnSpPr>
                <p:spPr>
                  <a:xfrm>
                    <a:off x="5943600" y="2362200"/>
                    <a:ext cx="0" cy="15240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A9600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98" name="Straight Connector 97"/>
                  <p:cNvCxnSpPr/>
                  <p:nvPr/>
                </p:nvCxnSpPr>
                <p:spPr>
                  <a:xfrm>
                    <a:off x="1981200" y="2438400"/>
                    <a:ext cx="3962400" cy="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A9600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94" name="TextBox 93"/>
                <p:cNvSpPr txBox="1"/>
                <p:nvPr>
                  <p:custDataLst>
                    <p:tags r:id="rId17"/>
                  </p:custDataLst>
                </p:nvPr>
              </p:nvSpPr>
              <p:spPr>
                <a:xfrm>
                  <a:off x="940959" y="2177534"/>
                  <a:ext cx="220056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/>
                    </a:rPr>
                    <a:t>Position DAFs as a stand-alone offering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5" name="TextBox 94"/>
                <p:cNvSpPr txBox="1"/>
                <p:nvPr>
                  <p:custDataLst>
                    <p:tags r:id="rId18"/>
                  </p:custDataLst>
                </p:nvPr>
              </p:nvSpPr>
              <p:spPr>
                <a:xfrm>
                  <a:off x="7275100" y="2187952"/>
                  <a:ext cx="2133599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/>
                    </a:rPr>
                    <a:t>Position DAFs as an entry point to grow more flexible assets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92" name="TextBox 91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-819650" y="3594557"/>
                <a:ext cx="1219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cs typeface="Calibri" pitchFamily="34" charset="0"/>
                  </a:rPr>
                  <a:t> </a:t>
                </a: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cs typeface="Calibri" pitchFamily="34" charset="0"/>
                  </a:rPr>
                  <a:t>1   </a:t>
                </a:r>
              </a:p>
            </p:txBody>
          </p:sp>
        </p:grpSp>
        <p:sp>
          <p:nvSpPr>
            <p:cNvPr id="90" name="Oval 89"/>
            <p:cNvSpPr/>
            <p:nvPr>
              <p:custDataLst>
                <p:tags r:id="rId14"/>
              </p:custDataLst>
            </p:nvPr>
          </p:nvSpPr>
          <p:spPr>
            <a:xfrm>
              <a:off x="3642027" y="1066800"/>
              <a:ext cx="692356" cy="533400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0064A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9" name="Group 98"/>
          <p:cNvGrpSpPr/>
          <p:nvPr>
            <p:custDataLst>
              <p:tags r:id="rId1"/>
            </p:custDataLst>
          </p:nvPr>
        </p:nvGrpSpPr>
        <p:grpSpPr>
          <a:xfrm>
            <a:off x="164221" y="4993719"/>
            <a:ext cx="6029280" cy="1026081"/>
            <a:chOff x="-819650" y="3573959"/>
            <a:chExt cx="9710215" cy="1026081"/>
          </a:xfrm>
        </p:grpSpPr>
        <p:grpSp>
          <p:nvGrpSpPr>
            <p:cNvPr id="100" name="Group 99"/>
            <p:cNvGrpSpPr/>
            <p:nvPr/>
          </p:nvGrpSpPr>
          <p:grpSpPr>
            <a:xfrm>
              <a:off x="407559" y="3573959"/>
              <a:ext cx="8483006" cy="1026081"/>
              <a:chOff x="940959" y="2177534"/>
              <a:chExt cx="8483006" cy="1026081"/>
            </a:xfrm>
          </p:grpSpPr>
          <p:grpSp>
            <p:nvGrpSpPr>
              <p:cNvPr id="102" name="Group 101"/>
              <p:cNvGrpSpPr/>
              <p:nvPr>
                <p:custDataLst>
                  <p:tags r:id="rId10"/>
                </p:custDataLst>
              </p:nvPr>
            </p:nvGrpSpPr>
            <p:grpSpPr>
              <a:xfrm>
                <a:off x="3124200" y="2286000"/>
                <a:ext cx="4191000" cy="152400"/>
                <a:chOff x="1981200" y="2362200"/>
                <a:chExt cx="3962400" cy="152400"/>
              </a:xfrm>
            </p:grpSpPr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1981200" y="2362200"/>
                  <a:ext cx="0" cy="1524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A960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5943600" y="2362200"/>
                  <a:ext cx="0" cy="1524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A960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1981200" y="2438400"/>
                  <a:ext cx="3962400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A960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sp>
            <p:nvSpPr>
              <p:cNvPr id="103" name="TextBox 102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940959" y="2177534"/>
                <a:ext cx="22005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rPr>
                  <a:t>DAFs are a “loss-leader” to bring in other fund types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4" name="TextBox 103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7077005" y="2187952"/>
                <a:ext cx="234696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rPr>
                  <a:t>DAFs should generate a </a:t>
                </a:r>
              </a:p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rPr>
                  <a:t>surplus to support other areas of our operations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101" name="TextBox 100"/>
            <p:cNvSpPr txBox="1"/>
            <p:nvPr>
              <p:custDataLst>
                <p:tags r:id="rId9"/>
              </p:custDataLst>
            </p:nvPr>
          </p:nvSpPr>
          <p:spPr>
            <a:xfrm>
              <a:off x="-819650" y="3594557"/>
              <a:ext cx="121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cs typeface="Calibri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cs typeface="Calibri" pitchFamily="34" charset="0"/>
                </a:rPr>
                <a:t>6   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73699" y="4122003"/>
            <a:ext cx="6019800" cy="907197"/>
            <a:chOff x="426425" y="1066800"/>
            <a:chExt cx="7283959" cy="907197"/>
          </a:xfrm>
        </p:grpSpPr>
        <p:grpSp>
          <p:nvGrpSpPr>
            <p:cNvPr id="109" name="Group 108"/>
            <p:cNvGrpSpPr/>
            <p:nvPr>
              <p:custDataLst>
                <p:tags r:id="rId3"/>
              </p:custDataLst>
            </p:nvPr>
          </p:nvGrpSpPr>
          <p:grpSpPr>
            <a:xfrm>
              <a:off x="426425" y="1132582"/>
              <a:ext cx="7283959" cy="841415"/>
              <a:chOff x="-819650" y="3573959"/>
              <a:chExt cx="9694949" cy="841415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407559" y="3573959"/>
                <a:ext cx="8467740" cy="841415"/>
                <a:chOff x="940959" y="2177534"/>
                <a:chExt cx="8467740" cy="841415"/>
              </a:xfrm>
            </p:grpSpPr>
            <p:grpSp>
              <p:nvGrpSpPr>
                <p:cNvPr id="113" name="Group 112"/>
                <p:cNvGrpSpPr/>
                <p:nvPr>
                  <p:custDataLst>
                    <p:tags r:id="rId6"/>
                  </p:custDataLst>
                </p:nvPr>
              </p:nvGrpSpPr>
              <p:grpSpPr>
                <a:xfrm>
                  <a:off x="3124200" y="2286000"/>
                  <a:ext cx="4191000" cy="152400"/>
                  <a:chOff x="1981200" y="2362200"/>
                  <a:chExt cx="3962400" cy="152400"/>
                </a:xfrm>
              </p:grpSpPr>
              <p:cxnSp>
                <p:nvCxnSpPr>
                  <p:cNvPr id="116" name="Straight Connector 115"/>
                  <p:cNvCxnSpPr/>
                  <p:nvPr/>
                </p:nvCxnSpPr>
                <p:spPr>
                  <a:xfrm>
                    <a:off x="1981200" y="2362200"/>
                    <a:ext cx="0" cy="15240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A9600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7" name="Straight Connector 116"/>
                  <p:cNvCxnSpPr/>
                  <p:nvPr/>
                </p:nvCxnSpPr>
                <p:spPr>
                  <a:xfrm>
                    <a:off x="5943600" y="2362200"/>
                    <a:ext cx="0" cy="15240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A9600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8" name="Straight Connector 117"/>
                  <p:cNvCxnSpPr/>
                  <p:nvPr/>
                </p:nvCxnSpPr>
                <p:spPr>
                  <a:xfrm>
                    <a:off x="1981200" y="2438400"/>
                    <a:ext cx="3962400" cy="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A9600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4" name="TextBox 113"/>
                <p:cNvSpPr txBox="1"/>
                <p:nvPr>
                  <p:custDataLst>
                    <p:tags r:id="rId7"/>
                  </p:custDataLst>
                </p:nvPr>
              </p:nvSpPr>
              <p:spPr>
                <a:xfrm>
                  <a:off x="940959" y="2177534"/>
                  <a:ext cx="22005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/>
                    </a:rPr>
                    <a:t>Promote grantmaking to organizations anywhere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15" name="TextBox 114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7275100" y="2187952"/>
                  <a:ext cx="2133599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/>
                    </a:rPr>
                    <a:t>Promote grantmaking to local organizations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112" name="TextBox 111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-819650" y="3594557"/>
                <a:ext cx="1219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cs typeface="Calibri" pitchFamily="34" charset="0"/>
                  </a:rPr>
                  <a:t> </a:t>
                </a: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cs typeface="Calibri" pitchFamily="34" charset="0"/>
                  </a:rPr>
                  <a:t>5   </a:t>
                </a:r>
              </a:p>
            </p:txBody>
          </p:sp>
        </p:grpSp>
        <p:sp>
          <p:nvSpPr>
            <p:cNvPr id="110" name="Oval 109"/>
            <p:cNvSpPr/>
            <p:nvPr>
              <p:custDataLst>
                <p:tags r:id="rId4"/>
              </p:custDataLst>
            </p:nvPr>
          </p:nvSpPr>
          <p:spPr>
            <a:xfrm>
              <a:off x="2904411" y="1066800"/>
              <a:ext cx="692356" cy="533400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0064A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2897827" y="2513625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4AD"/>
                </a:solidFill>
                <a:effectLst/>
                <a:uLnTx/>
                <a:uFillTx/>
                <a:latin typeface="Arial"/>
              </a:rPr>
              <a:t>2012</a:t>
            </a:r>
          </a:p>
        </p:txBody>
      </p:sp>
      <p:sp>
        <p:nvSpPr>
          <p:cNvPr id="120" name="Oval 119"/>
          <p:cNvSpPr/>
          <p:nvPr>
            <p:custDataLst>
              <p:tags r:id="rId2"/>
            </p:custDataLst>
          </p:nvPr>
        </p:nvSpPr>
        <p:spPr>
          <a:xfrm>
            <a:off x="3364621" y="4953000"/>
            <a:ext cx="572195" cy="53340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0064A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3397463" y="5087779"/>
            <a:ext cx="4243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4AD"/>
                </a:solidFill>
                <a:effectLst/>
                <a:uLnTx/>
                <a:uFillTx/>
                <a:latin typeface="Arial"/>
              </a:rPr>
              <a:t>2012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2254463" y="4266312"/>
            <a:ext cx="4243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4AD"/>
                </a:solidFill>
                <a:effectLst/>
                <a:uLnTx/>
                <a:uFillTx/>
                <a:latin typeface="Arial"/>
              </a:rPr>
              <a:t>2012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2907421" y="3352800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4AD"/>
                </a:solidFill>
                <a:effectLst/>
                <a:uLnTx/>
                <a:uFillTx/>
                <a:latin typeface="Arial"/>
              </a:rPr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397074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the last decade, many CFs have more than doubled their efforts in community leadership</a:t>
            </a:r>
            <a:endParaRPr lang="en-US" dirty="0"/>
          </a:p>
        </p:txBody>
      </p:sp>
      <p:pic>
        <p:nvPicPr>
          <p:cNvPr id="24" name="Picture 2" descr="http://www.cpre.org/sites/all/themes/cpre/images/home_slide_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07" y="1849912"/>
            <a:ext cx="4569045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70681" y="4724400"/>
            <a:ext cx="3200400" cy="1447800"/>
          </a:xfrm>
          <a:prstGeom prst="rect">
            <a:avLst/>
          </a:prstGeom>
          <a:noFill/>
          <a:ln>
            <a:solidFill>
              <a:srgbClr val="595959"/>
            </a:solidFill>
          </a:ln>
        </p:spPr>
        <p:txBody>
          <a:bodyPr wrap="square" rtlCol="0" anchor="ctr">
            <a:noAutofit/>
          </a:bodyPr>
          <a:lstStyle/>
          <a:p>
            <a:pPr algn="l"/>
            <a:r>
              <a:rPr lang="en-US" sz="1600" dirty="0" smtClean="0">
                <a:solidFill>
                  <a:srgbClr val="595959"/>
                </a:solidFill>
                <a:effectLst/>
              </a:rPr>
              <a:t>The sample of community foundations included in FSG’s 2003 analysis spent 13% of their total operating budget on leadership efforts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3733800" y="3962400"/>
            <a:ext cx="2086241" cy="121920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595959"/>
            </a:solidFill>
            <a:prstDash val="solid"/>
            <a:round/>
            <a:headEnd type="none" w="med" len="med"/>
            <a:tailEnd type="arrow"/>
          </a:ln>
          <a:effectLst/>
          <a:extLst/>
        </p:spPr>
      </p:cxnSp>
      <p:sp>
        <p:nvSpPr>
          <p:cNvPr id="27" name="TextBox 26"/>
          <p:cNvSpPr txBox="1"/>
          <p:nvPr/>
        </p:nvSpPr>
        <p:spPr>
          <a:xfrm>
            <a:off x="5972441" y="2743200"/>
            <a:ext cx="3019159" cy="1484152"/>
          </a:xfrm>
          <a:prstGeom prst="rect">
            <a:avLst/>
          </a:prstGeom>
          <a:noFill/>
          <a:ln>
            <a:solidFill>
              <a:srgbClr val="595959"/>
            </a:solidFill>
          </a:ln>
        </p:spPr>
        <p:txBody>
          <a:bodyPr wrap="square" rtlCol="0" anchor="ctr">
            <a:noAutofit/>
          </a:bodyPr>
          <a:lstStyle/>
          <a:p>
            <a:pPr algn="l"/>
            <a:r>
              <a:rPr lang="en-US" sz="1600" dirty="0" smtClean="0">
                <a:solidFill>
                  <a:srgbClr val="595959"/>
                </a:solidFill>
                <a:effectLst/>
              </a:rPr>
              <a:t>Now community foundations are defining community leadership as a core role and dedicating 20% to 50% of their capacity to such efforts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4800" y="4572000"/>
            <a:ext cx="670559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l"/>
            <a:r>
              <a:rPr lang="en-US" sz="1600" b="1" dirty="0" smtClean="0">
                <a:solidFill>
                  <a:srgbClr val="595959"/>
                </a:solidFill>
                <a:effectLst/>
              </a:rPr>
              <a:t>2003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58841" y="2514600"/>
            <a:ext cx="2042159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l"/>
            <a:r>
              <a:rPr lang="en-US" sz="1600" b="1" dirty="0" smtClean="0">
                <a:solidFill>
                  <a:srgbClr val="595959"/>
                </a:solidFill>
                <a:effectLst/>
              </a:rPr>
              <a:t>2010 and beyond</a:t>
            </a:r>
          </a:p>
        </p:txBody>
      </p:sp>
      <p:sp>
        <p:nvSpPr>
          <p:cNvPr id="30" name="Text Placeholder 3"/>
          <p:cNvSpPr txBox="1">
            <a:spLocks/>
          </p:cNvSpPr>
          <p:nvPr/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3429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900" dirty="0" smtClean="0"/>
              <a:t>Source:  “Align, Adapt, Aspire”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977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business model challenge is fitting together past, present, and future choices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4984174"/>
            <a:ext cx="1981200" cy="381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  <a:effectLst/>
              </a:rPr>
              <a:t>Values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effectLst/>
              </a:rPr>
              <a:t>Engage on issues &amp; be an active partner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800" y="4984174"/>
            <a:ext cx="2117694" cy="381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  <a:effectLst/>
              </a:rPr>
              <a:t>Strategy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effectLst/>
              </a:rPr>
              <a:t>Serve as an anchor institution</a:t>
            </a:r>
            <a:br>
              <a:rPr lang="en-US" sz="1800" dirty="0" smtClean="0">
                <a:solidFill>
                  <a:schemeClr val="tx1"/>
                </a:solidFill>
                <a:effectLst/>
              </a:rPr>
            </a:br>
            <a:r>
              <a:rPr lang="en-US" sz="1800" dirty="0" smtClean="0">
                <a:solidFill>
                  <a:schemeClr val="tx1"/>
                </a:solidFill>
                <a:effectLst/>
              </a:rPr>
              <a:t>&amp; agent of change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27494" y="4984174"/>
            <a:ext cx="2225706" cy="381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  <a:effectLst/>
              </a:rPr>
              <a:t>Business Model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effectLst/>
              </a:rPr>
              <a:t>Grow capacity for leadership and initiatives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05600" y="4984174"/>
            <a:ext cx="2225706" cy="381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  <a:effectLst/>
              </a:rPr>
              <a:t>Culture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effectLst/>
              </a:rPr>
              <a:t>Entrepreneurial, connector, activist mindset</a:t>
            </a:r>
          </a:p>
        </p:txBody>
      </p:sp>
      <p:pic>
        <p:nvPicPr>
          <p:cNvPr id="10" name="Picture 2" descr="C:\Users\rgraves\Documents\CF Insights\Business Model Innovations\2013 Project\Publication Drafts\Small Do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60274"/>
            <a:ext cx="5334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rgraves\Documents\CF Insights\Business Model Innovations\2013 Project\Publication Drafts\Med Do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3874665"/>
            <a:ext cx="657225" cy="110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rgraves\Documents\CF Insights\Business Model Innovations\2013 Project\Publication Drafts\Large Do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494" y="3520789"/>
            <a:ext cx="914400" cy="138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rgraves\Documents\CF Insights\Business Model Innovations\2013 Project\Publication Drafts\Largest Do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15" y="3200400"/>
            <a:ext cx="1166885" cy="178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330354" y="1676400"/>
            <a:ext cx="6127845" cy="1447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  <a:effectLst/>
              </a:rPr>
              <a:t>Key Figures</a:t>
            </a:r>
          </a:p>
          <a:p>
            <a:pPr algn="l"/>
            <a:endParaRPr lang="en-US" sz="1000" b="1" dirty="0" smtClean="0">
              <a:solidFill>
                <a:schemeClr val="tx1"/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effectLst/>
              </a:rPr>
              <a:t>46% of assets in DAFs; 30% in Discretionary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effectLst/>
              </a:rPr>
              <a:t>50% of revenue from external gifts/grants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effectLst/>
              </a:rPr>
              <a:t>41% of costs in leadership roles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effectLst/>
              </a:rPr>
              <a:t>Operating costs at 3.9% of assets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15" name="Picture 2" descr="http://www.santafecf.org/view.image?Id=58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16192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20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© CF Insights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A26CD2A1-8E58-42DC-A4C6-C472304F6F02}" type="slidenum">
              <a:rPr lang="en-US" smtClean="0">
                <a:solidFill>
                  <a:srgbClr val="0064AD"/>
                </a:solidFill>
              </a:rPr>
              <a:pPr algn="ctr">
                <a:defRPr/>
              </a:pPr>
              <a:t>18</a:t>
            </a:fld>
            <a:endParaRPr lang="en-US">
              <a:solidFill>
                <a:srgbClr val="0064AD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56486" y="570068"/>
            <a:ext cx="69207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64AD"/>
                </a:solidFill>
                <a:cs typeface="Arial" charset="0"/>
              </a:rPr>
              <a:t>CFs Have Different Models to Support Leadership </a:t>
            </a:r>
            <a:endParaRPr lang="en-US" sz="2000" b="1" dirty="0">
              <a:solidFill>
                <a:srgbClr val="0064AD"/>
              </a:solidFill>
              <a:cs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912149"/>
              </p:ext>
            </p:extLst>
          </p:nvPr>
        </p:nvGraphicFramePr>
        <p:xfrm>
          <a:off x="228600" y="1242675"/>
          <a:ext cx="8686800" cy="5029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95223"/>
                <a:gridCol w="4391577"/>
              </a:tblGrid>
              <a:tr h="212606">
                <a:tc>
                  <a:txBody>
                    <a:bodyPr/>
                    <a:lstStyle/>
                    <a:p>
                      <a:pPr algn="l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510255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New Britain</a:t>
                      </a:r>
                    </a:p>
                    <a:p>
                      <a:pPr algn="l"/>
                      <a:r>
                        <a:rPr lang="en-US" sz="1400" b="0" i="1" dirty="0" smtClean="0">
                          <a:solidFill>
                            <a:schemeClr val="tx1"/>
                          </a:solidFill>
                        </a:rPr>
                        <a:t>Connects donors who care with the causes that matter.</a:t>
                      </a:r>
                      <a:endParaRPr lang="en-US" sz="14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Rely </a:t>
                      </a:r>
                      <a:r>
                        <a:rPr lang="en-US" sz="1400" baseline="0" dirty="0" smtClean="0"/>
                        <a:t>on substantial unrestricted assets for flexibility in the business model which supports current leadership efforts.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07903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Boulder</a:t>
                      </a:r>
                    </a:p>
                    <a:p>
                      <a:pPr algn="l"/>
                      <a:r>
                        <a:rPr lang="en-US" sz="1400" i="1" dirty="0" smtClean="0"/>
                        <a:t>Committed</a:t>
                      </a:r>
                      <a:r>
                        <a:rPr lang="en-US" sz="1400" i="1" baseline="0" dirty="0" smtClean="0"/>
                        <a:t> </a:t>
                      </a:r>
                      <a:r>
                        <a:rPr lang="en-US" sz="1400" i="1" dirty="0" smtClean="0"/>
                        <a:t>to transformational community leadership—the practice of foreseeing emerging community needs and leveraging resources and strategic partnerships to make a real difference.</a:t>
                      </a:r>
                      <a:endParaRPr lang="en-US" sz="14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Build programs to support</a:t>
                      </a:r>
                      <a:r>
                        <a:rPr lang="en-US" sz="1400" baseline="0" dirty="0" smtClean="0"/>
                        <a:t> leadership goals and </a:t>
                      </a:r>
                      <a:r>
                        <a:rPr lang="en-US" sz="1400" dirty="0" smtClean="0"/>
                        <a:t>generate</a:t>
                      </a:r>
                      <a:r>
                        <a:rPr lang="en-US" sz="1400" baseline="0" dirty="0" smtClean="0"/>
                        <a:t> considerable revenue for operations through fundraising.  </a:t>
                      </a:r>
                      <a:endParaRPr lang="en-US" sz="1400" b="0" dirty="0"/>
                    </a:p>
                  </a:txBody>
                  <a:tcPr anchor="ctr"/>
                </a:tc>
              </a:tr>
              <a:tr h="807903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Santa Fe</a:t>
                      </a:r>
                    </a:p>
                    <a:p>
                      <a:pPr algn="l"/>
                      <a:r>
                        <a:rPr lang="en-US" sz="1400" i="1" u="none" dirty="0" smtClean="0"/>
                        <a:t>An anchor institution for values-driven donors, foundations and visionary nonprofits that want to work collectively to achieve measurable positive change.</a:t>
                      </a:r>
                      <a:endParaRPr lang="en-US" sz="1400" b="1" i="1" u="none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Narrow to a focused portfolio</a:t>
                      </a:r>
                      <a:r>
                        <a:rPr lang="en-US" sz="1400" baseline="0" dirty="0" smtClean="0"/>
                        <a:t> of fee-based products that can generate a surplus and engage in fundraising to support leadership capacity.</a:t>
                      </a:r>
                      <a:endParaRPr lang="en-US" sz="1400" b="0" dirty="0" smtClean="0"/>
                    </a:p>
                  </a:txBody>
                  <a:tcPr anchor="ctr"/>
                </a:tc>
              </a:tr>
              <a:tr h="659079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Berkshire</a:t>
                      </a:r>
                      <a:r>
                        <a:rPr lang="en-US" sz="1400" b="1" baseline="0" dirty="0" smtClean="0"/>
                        <a:t> Taconic</a:t>
                      </a:r>
                    </a:p>
                    <a:p>
                      <a:pPr algn="l"/>
                      <a:r>
                        <a:rPr lang="en-US" sz="1400" b="0" i="1" baseline="0" dirty="0" smtClean="0">
                          <a:solidFill>
                            <a:schemeClr val="tx1"/>
                          </a:solidFill>
                        </a:rPr>
                        <a:t>You can make a difference. We can help.</a:t>
                      </a:r>
                      <a:endParaRPr lang="en-US" sz="14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 smtClean="0"/>
                        <a:t>Grow community philanthropy through diverse product offerings but  in a disciplined way, having criteria for which donor relationships and initiative opportunities warrant an investment.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10255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Vermont</a:t>
                      </a:r>
                    </a:p>
                    <a:p>
                      <a:pPr algn="l"/>
                      <a:r>
                        <a:rPr lang="en-US" sz="1400" b="0" i="1" dirty="0" smtClean="0">
                          <a:solidFill>
                            <a:schemeClr val="tx1"/>
                          </a:solidFill>
                        </a:rPr>
                        <a:t>The Community Foundation plus you.</a:t>
                      </a:r>
                      <a:r>
                        <a:rPr lang="en-US" sz="1400" b="0" i="1" baseline="0" dirty="0" smtClean="0">
                          <a:solidFill>
                            <a:schemeClr val="tx1"/>
                          </a:solidFill>
                        </a:rPr>
                        <a:t> Better together.</a:t>
                      </a:r>
                      <a:endParaRPr lang="en-US" sz="14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Utilize</a:t>
                      </a:r>
                      <a:r>
                        <a:rPr lang="en-US" sz="1400" baseline="0" dirty="0" smtClean="0"/>
                        <a:t> partnerships with supporting organizations and donors to lead on critical issues in the state.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36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© CF Insights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ED57861B-16C8-4F94-9885-F38128943F33}" type="slidenum">
              <a:rPr lang="en-US" smtClean="0">
                <a:solidFill>
                  <a:srgbClr val="0064AD"/>
                </a:solidFill>
              </a:rPr>
              <a:pPr algn="ctr">
                <a:defRPr/>
              </a:pPr>
              <a:t>19</a:t>
            </a:fld>
            <a:endParaRPr lang="en-US">
              <a:solidFill>
                <a:srgbClr val="0064AD"/>
              </a:solidFill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14325" y="697468"/>
            <a:ext cx="83740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cs typeface="Arial" charset="0"/>
              </a:rPr>
              <a:t>Each Community Foundation Relies on a Different Base of Revenues to Support Operations, Particularly Expanded Leadership Roles</a:t>
            </a:r>
            <a:endParaRPr lang="en-US" b="1" dirty="0">
              <a:solidFill>
                <a:srgbClr val="808080"/>
              </a:solidFill>
              <a:cs typeface="Arial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182371989"/>
              </p:ext>
            </p:extLst>
          </p:nvPr>
        </p:nvGraphicFramePr>
        <p:xfrm>
          <a:off x="228600" y="1499581"/>
          <a:ext cx="8839200" cy="431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1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1492099"/>
            <a:ext cx="6858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cs typeface="Arial" charset="0"/>
              </a:rPr>
              <a:t>% of </a:t>
            </a:r>
            <a:r>
              <a:rPr lang="en-US" sz="1400" b="1" dirty="0" smtClean="0">
                <a:solidFill>
                  <a:srgbClr val="000000"/>
                </a:solidFill>
                <a:cs typeface="Arial" charset="0"/>
              </a:rPr>
              <a:t>Total Revenue by Source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74" y="6096000"/>
            <a:ext cx="426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 smtClean="0">
                <a:solidFill>
                  <a:srgbClr val="000000"/>
                </a:solidFill>
                <a:cs typeface="Arial" charset="0"/>
              </a:rPr>
              <a:t>Other income for Foundation B is revenue from programs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200" i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68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Motivates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615" y="2088105"/>
            <a:ext cx="3493827" cy="4070445"/>
          </a:xfrm>
        </p:spPr>
        <p:txBody>
          <a:bodyPr/>
          <a:lstStyle/>
          <a:p>
            <a:pPr marL="114300" indent="0">
              <a:buNone/>
            </a:pPr>
            <a:r>
              <a:rPr lang="en-US" sz="2400" dirty="0" smtClean="0"/>
              <a:t>Write down your aspirations for your community foundation. 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pPr marL="114300" indent="0">
              <a:buNone/>
            </a:pPr>
            <a:r>
              <a:rPr lang="en-US" sz="2400" dirty="0" smtClean="0"/>
              <a:t>What do you hope that your community foundation becomes in your community over the next 20 years?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5" descr="seed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472" y="-1536310"/>
            <a:ext cx="4092513" cy="724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0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see about your own CF through by learning across the network and beyond?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41445" y="1719618"/>
            <a:ext cx="7670042" cy="4558351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What are your unique assets, community characteristics, or choices?</a:t>
            </a:r>
            <a:endParaRPr lang="en-US" sz="2400" b="1" dirty="0"/>
          </a:p>
          <a:p>
            <a:pPr marL="285750" indent="-285750">
              <a:buFont typeface="Arial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How do you make choices about products, allocating costs/organizational capacity, and revenues to fund your work?  </a:t>
            </a:r>
            <a:endParaRPr lang="en-US" sz="2400" b="1" dirty="0"/>
          </a:p>
          <a:p>
            <a:pPr marL="285750" indent="-285750">
              <a:buFont typeface="Arial" pitchFamily="34" charset="0"/>
              <a:buChar char="•"/>
            </a:pPr>
            <a:endParaRPr lang="en-US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What values and goals are driving your business model choices?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Who might you learn from within the network?</a:t>
            </a:r>
          </a:p>
        </p:txBody>
      </p:sp>
    </p:spTree>
    <p:extLst>
      <p:ext uri="{BB962C8B-B14F-4D97-AF65-F5344CB8AC3E}">
        <p14:creationId xmlns:p14="http://schemas.microsoft.com/office/powerpoint/2010/main" val="218777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i="1" dirty="0" smtClean="0"/>
              <a:t>Washington State Community Foundations</a:t>
            </a:r>
          </a:p>
          <a:p>
            <a:r>
              <a:rPr lang="en-US" sz="1600" b="0" i="1" dirty="0" smtClean="0"/>
              <a:t>Based on FY 2014 CF Insights data</a:t>
            </a:r>
            <a:endParaRPr lang="en-US" sz="1600" b="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Prepared for:</a:t>
            </a:r>
          </a:p>
          <a:p>
            <a:endParaRPr lang="en-US" dirty="0" smtClean="0"/>
          </a:p>
          <a:p>
            <a:r>
              <a:rPr lang="en-US" dirty="0" smtClean="0"/>
              <a:t>November 2</a:t>
            </a:r>
            <a:r>
              <a:rPr lang="en-US" baseline="30000" dirty="0" smtClean="0"/>
              <a:t>nd</a:t>
            </a:r>
            <a:r>
              <a:rPr lang="en-US" dirty="0" smtClean="0"/>
              <a:t> &amp; 3</a:t>
            </a:r>
            <a:r>
              <a:rPr lang="en-US" baseline="30000" dirty="0" smtClean="0"/>
              <a:t>rd</a:t>
            </a:r>
            <a:r>
              <a:rPr lang="en-US" dirty="0" smtClean="0"/>
              <a:t>, 2015</a:t>
            </a:r>
            <a:endParaRPr lang="en-US" dirty="0"/>
          </a:p>
        </p:txBody>
      </p:sp>
      <p:pic>
        <p:nvPicPr>
          <p:cNvPr id="3074" name="Picture 2" descr="https://philanthropynw.org/sites/all/themes/custom/pnw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052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93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3299521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5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54472" y="631407"/>
            <a:ext cx="8686800" cy="685800"/>
          </a:xfrm>
        </p:spPr>
        <p:txBody>
          <a:bodyPr/>
          <a:lstStyle/>
          <a:p>
            <a:r>
              <a:rPr lang="en-US" dirty="0" smtClean="0"/>
              <a:t>WA NETWORK: DIFFERENCES IN ASSET COMPOSITION LEAD TO DIFFERENCES IN STRATEGY AND BUSINESS MODEL CHOICES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/>
        <p:txBody>
          <a:bodyPr/>
          <a:lstStyle/>
          <a:p>
            <a:pPr algn="r">
              <a:defRPr/>
            </a:pPr>
            <a:r>
              <a:rPr lang="en-US" dirty="0">
                <a:solidFill>
                  <a:srgbClr val="000000"/>
                </a:solidFill>
              </a:rPr>
              <a:t>© CF Insights 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/>
        <p:txBody>
          <a:bodyPr/>
          <a:lstStyle/>
          <a:p>
            <a:pPr algn="ctr">
              <a:defRPr/>
            </a:pPr>
            <a:fld id="{B6729DED-6A4C-466E-8433-228AF169F93D}" type="slidenum">
              <a:rPr lang="en-US" smtClean="0">
                <a:solidFill>
                  <a:srgbClr val="0064AD"/>
                </a:solidFill>
              </a:rPr>
              <a:pPr algn="ctr">
                <a:defRPr/>
              </a:pPr>
              <a:t>22</a:t>
            </a:fld>
            <a:endParaRPr lang="en-US" dirty="0">
              <a:solidFill>
                <a:srgbClr val="0064AD"/>
              </a:solidFill>
            </a:endParaRPr>
          </a:p>
        </p:txBody>
      </p:sp>
      <p:graphicFrame>
        <p:nvGraphicFramePr>
          <p:cNvPr id="7" name="Chart 6"/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771575351"/>
              </p:ext>
            </p:extLst>
          </p:nvPr>
        </p:nvGraphicFramePr>
        <p:xfrm>
          <a:off x="609600" y="1371600"/>
          <a:ext cx="84582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8" name="Text Placeholder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263654" y="6012088"/>
            <a:ext cx="868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2"/>
                </a:solidFill>
                <a:latin typeface="+mn-lt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 smtClean="0"/>
              <a:t>2012 PRESENTATION, ~2011 DATA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72280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cs typeface="Arial" charset="0"/>
              </a:rPr>
              <a:t>© CF Insights 2015</a:t>
            </a: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282904"/>
              </p:ext>
            </p:extLst>
          </p:nvPr>
        </p:nvGraphicFramePr>
        <p:xfrm>
          <a:off x="152400" y="609600"/>
          <a:ext cx="8839198" cy="5621191"/>
        </p:xfrm>
        <a:graphic>
          <a:graphicData uri="http://schemas.openxmlformats.org/drawingml/2006/table">
            <a:tbl>
              <a:tblPr firstRow="1" bandCol="1">
                <a:tableStyleId>{69C7853C-536D-4A76-A0AE-DD22124D55A5}</a:tableStyleId>
              </a:tblPr>
              <a:tblGrid>
                <a:gridCol w="876270"/>
                <a:gridCol w="549407"/>
                <a:gridCol w="938861"/>
                <a:gridCol w="1077952"/>
                <a:gridCol w="653725"/>
                <a:gridCol w="980587"/>
                <a:gridCol w="1112724"/>
                <a:gridCol w="730225"/>
                <a:gridCol w="624049"/>
                <a:gridCol w="838200"/>
                <a:gridCol w="457198"/>
              </a:tblGrid>
              <a:tr h="2037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Foundation</a:t>
                      </a:r>
                      <a:endParaRPr lang="en-US" sz="900" b="0" i="0" u="none" strike="noStrike" dirty="0">
                        <a:solidFill>
                          <a:srgbClr val="FFFFFF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3237" marR="3237" marT="32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Year Founded</a:t>
                      </a:r>
                      <a:endParaRPr lang="en-US" sz="900" b="0" i="0" u="none" strike="noStrike" dirty="0">
                        <a:solidFill>
                          <a:srgbClr val="FFFFFF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3237" marR="3237" marT="32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Population of Area Served</a:t>
                      </a:r>
                      <a:endParaRPr lang="en-US" sz="900" b="0" i="0" u="none" strike="noStrike" dirty="0">
                        <a:solidFill>
                          <a:srgbClr val="FFFFFF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3237" marR="3237" marT="32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Total Gross Assets per Audit(s)</a:t>
                      </a:r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3237" marR="3237" marT="32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Assets per Capita</a:t>
                      </a:r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3237" marR="3237" marT="32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 Total Foundation Gifts ($) </a:t>
                      </a:r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3237" marR="3237" marT="32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 Total Foundation Grants ($) </a:t>
                      </a:r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3237" marR="3237" marT="32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 Grants per Capita </a:t>
                      </a:r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3237" marR="3237" marT="32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effectLst/>
                          <a:latin typeface="ITC Franklin Gothic Book" panose="020B0504030503020204" pitchFamily="34" charset="0"/>
                        </a:rPr>
                        <a:t>Distribution </a:t>
                      </a:r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Rate</a:t>
                      </a:r>
                      <a:endParaRPr lang="en-US" sz="900" b="0" i="0" u="none" strike="noStrike" dirty="0">
                        <a:solidFill>
                          <a:srgbClr val="FFFFFF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3237" marR="3237" marT="32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DAF Assets</a:t>
                      </a:r>
                      <a:endParaRPr lang="en-US" sz="900" b="0" i="0" u="none" strike="noStrike" dirty="0">
                        <a:solidFill>
                          <a:srgbClr val="FFFFFF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3237" marR="3237" marT="32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% of Assets in DAFs</a:t>
                      </a:r>
                      <a:endParaRPr lang="en-US" sz="900" b="0" i="0" u="none" strike="noStrike" dirty="0">
                        <a:solidFill>
                          <a:srgbClr val="FFFFFF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3237" marR="3237" marT="3237" marB="0" anchor="ctr"/>
                </a:tc>
              </a:tr>
              <a:tr h="4004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Blue Mountain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3237" marR="3237" marT="3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1984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                                       68,000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$38,580,092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$567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$1,471,146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$1,942,265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$29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5%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$705,546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2%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</a:tr>
              <a:tr h="4004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Columbia </a:t>
                      </a:r>
                      <a:r>
                        <a:rPr lang="en-US" sz="900" u="none" strike="noStrike" dirty="0" smtClean="0">
                          <a:effectLst/>
                          <a:latin typeface="ITC Franklin Gothic Book" panose="020B0504030503020204" pitchFamily="34" charset="0"/>
                        </a:rPr>
                        <a:t>Basin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3237" marR="3237" marT="3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1996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                                     135,000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$7,439,469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$55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$175,127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$550,141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$4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7%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$178,453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2%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</a:tr>
              <a:tr h="4004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smtClean="0">
                          <a:effectLst/>
                          <a:latin typeface="ITC Franklin Gothic Book" panose="020B0504030503020204" pitchFamily="34" charset="0"/>
                        </a:rPr>
                        <a:t>Everett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3237" marR="3237" marT="3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2001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                                     746,000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$14,168,799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$19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$1,453,026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$1,027,820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$1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7%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$2,793,349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20%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</a:tr>
              <a:tr h="4004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smtClean="0">
                          <a:effectLst/>
                          <a:latin typeface="ITC Franklin Gothic Book" panose="020B0504030503020204" pitchFamily="34" charset="0"/>
                        </a:rPr>
                        <a:t>Kitsap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3237" marR="3237" marT="3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1993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                                     250,000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$4,815,482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$19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$362,132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$388,828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$2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8%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$2,397,954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50%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</a:tr>
              <a:tr h="4004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North Central </a:t>
                      </a:r>
                      <a:r>
                        <a:rPr lang="en-US" sz="900" u="none" strike="noStrike" dirty="0" smtClean="0">
                          <a:effectLst/>
                          <a:latin typeface="ITC Franklin Gothic Book" panose="020B0504030503020204" pitchFamily="34" charset="0"/>
                        </a:rPr>
                        <a:t>WA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3237" marR="3237" marT="3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1986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                                     125,000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$58,986,551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$472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$4,528,074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$3,105,385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$25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5%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$6,830,620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12%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</a:tr>
              <a:tr h="4004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Orcas </a:t>
                      </a:r>
                      <a:r>
                        <a:rPr lang="en-US" sz="900" u="none" strike="noStrike" dirty="0" smtClean="0">
                          <a:effectLst/>
                          <a:latin typeface="ITC Franklin Gothic Book" panose="020B0504030503020204" pitchFamily="34" charset="0"/>
                        </a:rPr>
                        <a:t>Island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3237" marR="3237" marT="3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1995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                                         5,000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$6,975,298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$1,395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$1,380,866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$1,177,724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$236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17%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$924,668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13%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</a:tr>
              <a:tr h="4004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Seattle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3237" marR="3237" marT="3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1946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                                  2,007,440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$816,800,924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$407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$76,519,801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$87,184,152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$43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11%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$264,128,597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39%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</a:tr>
              <a:tr h="4004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smtClean="0">
                          <a:effectLst/>
                          <a:latin typeface="ITC Franklin Gothic Book" panose="020B0504030503020204" pitchFamily="34" charset="0"/>
                        </a:rPr>
                        <a:t>Skagit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3237" marR="3237" marT="3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1992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                                     125,000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$4,800,000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$38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$170,000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$253,500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$2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5%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$850,000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18%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</a:tr>
              <a:tr h="4004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South Puget </a:t>
                      </a:r>
                      <a:r>
                        <a:rPr lang="en-US" sz="900" u="none" strike="noStrike" dirty="0" smtClean="0">
                          <a:effectLst/>
                          <a:latin typeface="ITC Franklin Gothic Book" panose="020B0504030503020204" pitchFamily="34" charset="0"/>
                        </a:rPr>
                        <a:t>Sound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3237" marR="3237" marT="3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1989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                                     397,966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$17,293,002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$43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$691,355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$850,229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$2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5%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$1,608,403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9%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</a:tr>
              <a:tr h="4004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Southwest </a:t>
                      </a:r>
                      <a:r>
                        <a:rPr lang="en-US" sz="900" u="none" strike="noStrike" dirty="0" smtClean="0">
                          <a:effectLst/>
                          <a:latin typeface="ITC Franklin Gothic Book" panose="020B0504030503020204" pitchFamily="34" charset="0"/>
                        </a:rPr>
                        <a:t>WA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3237" marR="3237" marT="3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1984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                                     560,000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$83,614,999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$149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$9,784,371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$7,830,419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$14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9%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$24,195,991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29%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</a:tr>
              <a:tr h="4004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Tacoma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3237" marR="3237" marT="3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1981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                                     832,000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$112,730,597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$135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$15,965,560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$5,219,242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$6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5%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$17,941,493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17%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</a:tr>
              <a:tr h="4004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smtClean="0">
                          <a:effectLst/>
                          <a:latin typeface="ITC Franklin Gothic Book" panose="020B0504030503020204" pitchFamily="34" charset="0"/>
                        </a:rPr>
                        <a:t>Whatcom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3237" marR="3237" marT="3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1996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                                     208,351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$20,377,960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$98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$4,507,878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$4,288,469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$21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21%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$4,559,480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22%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</a:tr>
              <a:tr h="4004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Yakima </a:t>
                      </a:r>
                      <a:r>
                        <a:rPr lang="en-US" sz="900" u="none" strike="noStrike" dirty="0" smtClean="0">
                          <a:effectLst/>
                          <a:latin typeface="ITC Franklin Gothic Book" panose="020B0504030503020204" pitchFamily="34" charset="0"/>
                        </a:rPr>
                        <a:t>Valley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3237" marR="3237" marT="3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2004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                                     243,231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$62,460,200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$257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$753,635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$2,359,335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ITC Franklin Gothic Book" panose="020B0504030503020204" pitchFamily="34" charset="0"/>
                        </a:rPr>
                        <a:t>$10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4%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$10,235,325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ITC Franklin Gothic Book" panose="020B0504030503020204" pitchFamily="34" charset="0"/>
                        </a:rPr>
                        <a:t>16%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Book" panose="020B0504030503020204" pitchFamily="34" charset="0"/>
                      </a:endParaRPr>
                    </a:p>
                  </a:txBody>
                  <a:tcPr marL="0" marR="45720" marT="0" marB="0" anchor="b"/>
                </a:tc>
              </a:tr>
            </a:tbl>
          </a:graphicData>
        </a:graphic>
      </p:graphicFrame>
      <p:sp>
        <p:nvSpPr>
          <p:cNvPr id="8" name="Slide Number Placeholder 31"/>
          <p:cNvSpPr txBox="1">
            <a:spLocks/>
          </p:cNvSpPr>
          <p:nvPr/>
        </p:nvSpPr>
        <p:spPr>
          <a:xfrm>
            <a:off x="3505200" y="6583363"/>
            <a:ext cx="2133600" cy="27463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ITC Franklin Gothic Book" panose="020B05040305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729DED-6A4C-466E-8433-228AF169F93D}" type="slidenum">
              <a:rPr lang="en-US" b="1" smtClean="0">
                <a:solidFill>
                  <a:srgbClr val="0064AD"/>
                </a:solidFill>
              </a:rPr>
              <a:pPr/>
              <a:t>23</a:t>
            </a:fld>
            <a:endParaRPr lang="en-US" b="1" dirty="0">
              <a:solidFill>
                <a:srgbClr val="0064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17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cs typeface="Arial" charset="0"/>
              </a:rPr>
              <a:t>© CF Insights 2015</a:t>
            </a: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592931" y="609600"/>
            <a:ext cx="8034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/>
            <a:r>
              <a:rPr lang="en-US" sz="2000" b="1" dirty="0" err="1" smtClean="0">
                <a:solidFill>
                  <a:srgbClr val="0064AD"/>
                </a:solidFill>
                <a:latin typeface="ITC Franklin Gothic Book" panose="020B0504030503020204" pitchFamily="34" charset="0"/>
              </a:rPr>
              <a:t>Grantmaking</a:t>
            </a:r>
            <a:endParaRPr lang="en-US" sz="1200" b="1" dirty="0">
              <a:solidFill>
                <a:srgbClr val="0064AD"/>
              </a:solidFill>
              <a:latin typeface="ITC Franklin Gothic Book" panose="020B0504030503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953470"/>
              </p:ext>
            </p:extLst>
          </p:nvPr>
        </p:nvGraphicFramePr>
        <p:xfrm>
          <a:off x="-1" y="4800599"/>
          <a:ext cx="8839201" cy="1524001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609601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49305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DAF Grants</a:t>
                      </a:r>
                      <a:endParaRPr lang="en-US" sz="1100" dirty="0">
                        <a:solidFill>
                          <a:schemeClr val="bg2"/>
                        </a:solidFill>
                        <a:latin typeface="ITC Franklin Gothic Book" panose="020B05040305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 smtClean="0"/>
                        <a:t>$71k</a:t>
                      </a:r>
                      <a:endParaRPr lang="en-US" sz="1100" kern="1200" dirty="0">
                        <a:solidFill>
                          <a:schemeClr val="bg2"/>
                        </a:solidFill>
                        <a:latin typeface="ITC Franklin Gothic Book" panose="020B0504030503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 smtClean="0"/>
                        <a:t>$390k</a:t>
                      </a:r>
                      <a:endParaRPr lang="en-US" sz="1100" kern="1200" dirty="0">
                        <a:solidFill>
                          <a:schemeClr val="bg2"/>
                        </a:solidFill>
                        <a:latin typeface="ITC Franklin Gothic Book" panose="020B0504030503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 smtClean="0"/>
                        <a:t>$320k</a:t>
                      </a:r>
                      <a:endParaRPr lang="en-US" sz="1100" kern="1200" dirty="0">
                        <a:solidFill>
                          <a:schemeClr val="bg2"/>
                        </a:solidFill>
                        <a:latin typeface="ITC Franklin Gothic Book" panose="020B0504030503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 smtClean="0"/>
                        <a:t>$658k</a:t>
                      </a:r>
                      <a:endParaRPr lang="en-US" sz="1100" kern="1200" dirty="0">
                        <a:solidFill>
                          <a:schemeClr val="bg2"/>
                        </a:solidFill>
                        <a:latin typeface="ITC Franklin Gothic Book" panose="020B0504030503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 smtClean="0"/>
                        <a:t>$391k</a:t>
                      </a:r>
                      <a:endParaRPr lang="en-US" sz="1100" kern="1200" dirty="0">
                        <a:solidFill>
                          <a:schemeClr val="bg2"/>
                        </a:solidFill>
                        <a:latin typeface="ITC Franklin Gothic Book" panose="020B0504030503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 smtClean="0"/>
                        <a:t>$56M</a:t>
                      </a:r>
                      <a:endParaRPr lang="en-US" sz="1100" kern="1200" dirty="0">
                        <a:solidFill>
                          <a:schemeClr val="bg2"/>
                        </a:solidFill>
                        <a:latin typeface="ITC Franklin Gothic Book" panose="020B0504030503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 smtClean="0"/>
                        <a:t>$129k</a:t>
                      </a:r>
                      <a:endParaRPr lang="en-US" sz="1100" kern="1200" dirty="0">
                        <a:solidFill>
                          <a:schemeClr val="bg2"/>
                        </a:solidFill>
                        <a:latin typeface="ITC Franklin Gothic Book" panose="020B0504030503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 smtClean="0"/>
                        <a:t>$229k</a:t>
                      </a:r>
                      <a:endParaRPr lang="en-US" sz="1100" kern="1200" dirty="0">
                        <a:solidFill>
                          <a:schemeClr val="bg2"/>
                        </a:solidFill>
                        <a:latin typeface="ITC Franklin Gothic Book" panose="020B0504030503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 smtClean="0"/>
                        <a:t>$4.5M</a:t>
                      </a:r>
                      <a:endParaRPr lang="en-US" sz="1100" kern="1200" dirty="0">
                        <a:solidFill>
                          <a:schemeClr val="bg2"/>
                        </a:solidFill>
                        <a:latin typeface="ITC Franklin Gothic Book" panose="020B0504030503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 smtClean="0"/>
                        <a:t>$1.0M</a:t>
                      </a:r>
                      <a:endParaRPr lang="en-US" sz="1100" kern="1200" dirty="0">
                        <a:solidFill>
                          <a:schemeClr val="bg2"/>
                        </a:solidFill>
                        <a:latin typeface="ITC Franklin Gothic Book" panose="020B0504030503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 smtClean="0"/>
                        <a:t>$2.0M</a:t>
                      </a:r>
                      <a:endParaRPr lang="en-US" sz="1100" kern="1200" dirty="0">
                        <a:solidFill>
                          <a:schemeClr val="bg2"/>
                        </a:solidFill>
                        <a:latin typeface="ITC Franklin Gothic Book" panose="020B0504030503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 smtClean="0"/>
                        <a:t>$857k</a:t>
                      </a:r>
                      <a:endParaRPr lang="en-US" sz="1100" kern="1200" dirty="0">
                        <a:solidFill>
                          <a:schemeClr val="bg2"/>
                        </a:solidFill>
                        <a:latin typeface="ITC Franklin Gothic Book" panose="020B0504030503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9028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Non-DAF</a:t>
                      </a:r>
                      <a:r>
                        <a:rPr lang="en-US" sz="1100" baseline="0" dirty="0" smtClean="0"/>
                        <a:t> Grants</a:t>
                      </a:r>
                      <a:endParaRPr lang="en-US" sz="1100" dirty="0">
                        <a:solidFill>
                          <a:schemeClr val="bg2"/>
                        </a:solidFill>
                        <a:latin typeface="ITC Franklin Gothic Book" panose="020B0504030503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 smtClean="0"/>
                        <a:t>$1.9M</a:t>
                      </a:r>
                      <a:endParaRPr lang="en-US" sz="1100" kern="1200" dirty="0">
                        <a:solidFill>
                          <a:schemeClr val="bg2"/>
                        </a:solidFill>
                        <a:latin typeface="ITC Franklin Gothic Book" panose="020B05040305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 smtClean="0"/>
                        <a:t>$638k</a:t>
                      </a:r>
                      <a:endParaRPr lang="en-US" sz="1100" kern="1200" dirty="0">
                        <a:solidFill>
                          <a:schemeClr val="bg2"/>
                        </a:solidFill>
                        <a:latin typeface="ITC Franklin Gothic Book" panose="020B05040305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 smtClean="0"/>
                        <a:t>$69k</a:t>
                      </a:r>
                      <a:endParaRPr lang="en-US" sz="1100" kern="1200" dirty="0">
                        <a:solidFill>
                          <a:schemeClr val="bg2"/>
                        </a:solidFill>
                        <a:latin typeface="ITC Franklin Gothic Book" panose="020B05040305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 smtClean="0"/>
                        <a:t>$2.4M</a:t>
                      </a:r>
                      <a:endParaRPr lang="en-US" sz="1100" kern="1200" dirty="0">
                        <a:solidFill>
                          <a:schemeClr val="bg2"/>
                        </a:solidFill>
                        <a:latin typeface="ITC Franklin Gothic Book" panose="020B05040305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 smtClean="0"/>
                        <a:t>$787k</a:t>
                      </a:r>
                      <a:endParaRPr lang="en-US" sz="1100" kern="1200" dirty="0">
                        <a:solidFill>
                          <a:schemeClr val="bg2"/>
                        </a:solidFill>
                        <a:latin typeface="ITC Franklin Gothic Book" panose="020B05040305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 smtClean="0"/>
                        <a:t>$31.2M</a:t>
                      </a:r>
                      <a:endParaRPr lang="en-US" sz="1100" kern="1200" dirty="0">
                        <a:solidFill>
                          <a:schemeClr val="bg2"/>
                        </a:solidFill>
                        <a:latin typeface="ITC Franklin Gothic Book" panose="020B05040305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 smtClean="0"/>
                        <a:t>$125k</a:t>
                      </a:r>
                      <a:endParaRPr lang="en-US" sz="1100" kern="1200" dirty="0">
                        <a:solidFill>
                          <a:schemeClr val="bg2"/>
                        </a:solidFill>
                        <a:latin typeface="ITC Franklin Gothic Book" panose="020B05040305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 smtClean="0"/>
                        <a:t>$621k</a:t>
                      </a:r>
                      <a:endParaRPr lang="en-US" sz="1100" kern="1200" dirty="0">
                        <a:solidFill>
                          <a:schemeClr val="bg2"/>
                        </a:solidFill>
                        <a:latin typeface="ITC Franklin Gothic Book" panose="020B05040305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 smtClean="0"/>
                        <a:t>$3.3M</a:t>
                      </a:r>
                      <a:endParaRPr lang="en-US" sz="1100" kern="1200" dirty="0">
                        <a:solidFill>
                          <a:schemeClr val="bg2"/>
                        </a:solidFill>
                        <a:latin typeface="ITC Franklin Gothic Book" panose="020B05040305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 smtClean="0"/>
                        <a:t>$4.2M</a:t>
                      </a:r>
                      <a:endParaRPr lang="en-US" sz="1100" kern="1200" dirty="0">
                        <a:solidFill>
                          <a:schemeClr val="bg2"/>
                        </a:solidFill>
                        <a:latin typeface="ITC Franklin Gothic Book" panose="020B05040305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 smtClean="0"/>
                        <a:t>$2.3M</a:t>
                      </a:r>
                      <a:endParaRPr lang="en-US" sz="1100" kern="1200" dirty="0">
                        <a:solidFill>
                          <a:schemeClr val="bg2"/>
                        </a:solidFill>
                        <a:latin typeface="ITC Franklin Gothic Book" panose="020B05040305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 smtClean="0"/>
                        <a:t>$1.5M</a:t>
                      </a:r>
                      <a:endParaRPr lang="en-US" sz="1100" kern="1200" dirty="0">
                        <a:solidFill>
                          <a:schemeClr val="bg2"/>
                        </a:solidFill>
                        <a:latin typeface="ITC Franklin Gothic Book" panose="020B05040305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065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Total</a:t>
                      </a:r>
                      <a:endParaRPr lang="en-US" sz="1100" dirty="0">
                        <a:solidFill>
                          <a:schemeClr val="bg2"/>
                        </a:solidFill>
                        <a:latin typeface="ITC Franklin Gothic Book" panose="020B050403050302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$1.9M</a:t>
                      </a:r>
                      <a:endParaRPr lang="en-US" sz="1100" dirty="0">
                        <a:solidFill>
                          <a:schemeClr val="bg2"/>
                        </a:solidFill>
                        <a:latin typeface="ITC Franklin Gothic Book" panose="020B0504030503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$1.0M</a:t>
                      </a:r>
                      <a:endParaRPr lang="en-US" sz="1100" dirty="0">
                        <a:solidFill>
                          <a:schemeClr val="bg2"/>
                        </a:solidFill>
                        <a:latin typeface="ITC Franklin Gothic Book" panose="020B0504030503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$388k</a:t>
                      </a:r>
                      <a:endParaRPr lang="en-US" sz="1100" dirty="0">
                        <a:solidFill>
                          <a:schemeClr val="bg2"/>
                        </a:solidFill>
                        <a:latin typeface="ITC Franklin Gothic Book" panose="020B0504030503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$3.1M</a:t>
                      </a:r>
                      <a:endParaRPr lang="en-US" sz="1100" dirty="0">
                        <a:solidFill>
                          <a:schemeClr val="bg2"/>
                        </a:solidFill>
                        <a:latin typeface="ITC Franklin Gothic Book" panose="020B0504030503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$1.2M</a:t>
                      </a:r>
                      <a:endParaRPr lang="en-US" sz="1100" dirty="0">
                        <a:solidFill>
                          <a:schemeClr val="bg2"/>
                        </a:solidFill>
                        <a:latin typeface="ITC Franklin Gothic Book" panose="020B0504030503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$87.2M</a:t>
                      </a:r>
                      <a:endParaRPr lang="en-US" sz="1100" dirty="0">
                        <a:solidFill>
                          <a:schemeClr val="bg2"/>
                        </a:solidFill>
                        <a:latin typeface="ITC Franklin Gothic Book" panose="020B0504030503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$254k</a:t>
                      </a:r>
                      <a:endParaRPr lang="en-US" sz="1100" dirty="0">
                        <a:solidFill>
                          <a:schemeClr val="bg2"/>
                        </a:solidFill>
                        <a:latin typeface="ITC Franklin Gothic Book" panose="020B0504030503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$850k</a:t>
                      </a:r>
                      <a:endParaRPr lang="en-US" sz="1100" dirty="0">
                        <a:solidFill>
                          <a:schemeClr val="bg2"/>
                        </a:solidFill>
                        <a:latin typeface="ITC Franklin Gothic Book" panose="020B0504030503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$7.8M</a:t>
                      </a:r>
                      <a:endParaRPr lang="en-US" sz="1100" dirty="0">
                        <a:solidFill>
                          <a:schemeClr val="bg2"/>
                        </a:solidFill>
                        <a:latin typeface="ITC Franklin Gothic Book" panose="020B0504030503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$5.2M</a:t>
                      </a:r>
                      <a:endParaRPr lang="en-US" sz="1100" dirty="0">
                        <a:solidFill>
                          <a:schemeClr val="bg2"/>
                        </a:solidFill>
                        <a:latin typeface="ITC Franklin Gothic Book" panose="020B0504030503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$4.3M</a:t>
                      </a:r>
                      <a:endParaRPr lang="en-US" sz="1100" dirty="0">
                        <a:solidFill>
                          <a:schemeClr val="bg2"/>
                        </a:solidFill>
                        <a:latin typeface="ITC Franklin Gothic Book" panose="020B0504030503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$2.4M</a:t>
                      </a:r>
                      <a:endParaRPr lang="en-US" sz="1100" dirty="0">
                        <a:solidFill>
                          <a:schemeClr val="bg2"/>
                        </a:solidFill>
                        <a:latin typeface="ITC Franklin Gothic Book" panose="020B0504030503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43000" y="64770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800" dirty="0" smtClean="0">
                <a:solidFill>
                  <a:prstClr val="black"/>
                </a:solidFill>
                <a:latin typeface="ITC Franklin Gothic Book" panose="020B0504030503020204" pitchFamily="34" charset="0"/>
              </a:rPr>
              <a:t>*DAF </a:t>
            </a:r>
            <a:r>
              <a:rPr lang="en-US" sz="800" dirty="0" err="1" smtClean="0">
                <a:solidFill>
                  <a:prstClr val="black"/>
                </a:solidFill>
                <a:latin typeface="ITC Franklin Gothic Book" panose="020B0504030503020204" pitchFamily="34" charset="0"/>
              </a:rPr>
              <a:t>grantmaking</a:t>
            </a:r>
            <a:r>
              <a:rPr lang="en-US" sz="800" dirty="0" smtClean="0">
                <a:solidFill>
                  <a:prstClr val="black"/>
                </a:solidFill>
                <a:latin typeface="ITC Franklin Gothic Book" panose="020B0504030503020204" pitchFamily="34" charset="0"/>
              </a:rPr>
              <a:t> information not available on Columbia Basin</a:t>
            </a:r>
            <a:endParaRPr lang="en-US" sz="800" dirty="0">
              <a:solidFill>
                <a:prstClr val="black"/>
              </a:solidFill>
              <a:latin typeface="ITC Franklin Gothic Book" panose="020B0504030503020204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8750445"/>
              </p:ext>
            </p:extLst>
          </p:nvPr>
        </p:nvGraphicFramePr>
        <p:xfrm>
          <a:off x="457200" y="914400"/>
          <a:ext cx="8381999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Slide Number Placeholder 31"/>
          <p:cNvSpPr txBox="1">
            <a:spLocks/>
          </p:cNvSpPr>
          <p:nvPr/>
        </p:nvSpPr>
        <p:spPr>
          <a:xfrm>
            <a:off x="3505200" y="6583363"/>
            <a:ext cx="2133600" cy="27463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ITC Franklin Gothic Book" panose="020B05040305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729DED-6A4C-466E-8433-228AF169F93D}" type="slidenum">
              <a:rPr lang="en-US" b="1" smtClean="0">
                <a:solidFill>
                  <a:srgbClr val="0064AD"/>
                </a:solidFill>
              </a:rPr>
              <a:pPr/>
              <a:t>24</a:t>
            </a:fld>
            <a:endParaRPr lang="en-US" b="1" dirty="0">
              <a:solidFill>
                <a:srgbClr val="0064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29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cs typeface="Arial" charset="0"/>
              </a:rPr>
              <a:t>© CF Insights 2015</a:t>
            </a: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592931" y="675389"/>
            <a:ext cx="8034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/>
            <a:r>
              <a:rPr lang="en-US" sz="2000" b="1" dirty="0" smtClean="0">
                <a:solidFill>
                  <a:srgbClr val="0064AD"/>
                </a:solidFill>
                <a:latin typeface="ITC Franklin Gothic Book" panose="020B0504030503020204" pitchFamily="34" charset="0"/>
              </a:rPr>
              <a:t>Leadership</a:t>
            </a:r>
            <a:endParaRPr lang="en-US" sz="1200" b="1" dirty="0">
              <a:solidFill>
                <a:srgbClr val="0064AD"/>
              </a:solidFill>
              <a:latin typeface="ITC Franklin Gothic Book" panose="020B0504030503020204" pitchFamily="34" charset="0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592931" y="959708"/>
            <a:ext cx="8034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/>
            <a:r>
              <a:rPr lang="en-US" b="1" i="1" dirty="0">
                <a:solidFill>
                  <a:srgbClr val="366092">
                    <a:lumMod val="75000"/>
                  </a:srgbClr>
                </a:solidFill>
                <a:latin typeface="ITC Franklin Gothic Book" panose="020B0504030503020204" pitchFamily="34" charset="0"/>
              </a:rPr>
              <a:t>How many community foundations in Washington participate in</a:t>
            </a:r>
            <a:r>
              <a:rPr lang="en-US" b="1" i="1" dirty="0" smtClean="0">
                <a:solidFill>
                  <a:srgbClr val="366092">
                    <a:lumMod val="75000"/>
                  </a:srgbClr>
                </a:solidFill>
                <a:latin typeface="ITC Franklin Gothic Book" panose="020B0504030503020204" pitchFamily="34" charset="0"/>
              </a:rPr>
              <a:t>…</a:t>
            </a:r>
            <a:endParaRPr lang="en-US" b="1" i="1" dirty="0">
              <a:solidFill>
                <a:srgbClr val="366092">
                  <a:lumMod val="75000"/>
                </a:srgbClr>
              </a:solidFill>
              <a:latin typeface="ITC Franklin Gothic Book" panose="020B0504030503020204" pitchFamily="34" charset="0"/>
            </a:endParaRP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147451" y="2570548"/>
            <a:ext cx="40171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/>
            <a:r>
              <a:rPr lang="en-US" sz="1600" b="1" i="1" dirty="0">
                <a:solidFill>
                  <a:srgbClr val="366092">
                    <a:lumMod val="75000"/>
                  </a:srgbClr>
                </a:solidFill>
                <a:latin typeface="ITC Franklin Gothic Book" panose="020B0504030503020204" pitchFamily="34" charset="0"/>
              </a:rPr>
              <a:t>Convening and facilitating?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4164620" y="2608648"/>
            <a:ext cx="2007580" cy="262354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b="1">
              <a:ln w="18000">
                <a:solidFill>
                  <a:srgbClr val="953734">
                    <a:satMod val="140000"/>
                  </a:srgbClr>
                </a:solidFill>
                <a:prstDash val="solid"/>
                <a:miter lim="800000"/>
              </a:ln>
              <a:solidFill>
                <a:srgbClr val="E36C0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2" name="Oval 31"/>
          <p:cNvSpPr/>
          <p:nvPr/>
        </p:nvSpPr>
        <p:spPr>
          <a:xfrm>
            <a:off x="6629400" y="2396925"/>
            <a:ext cx="685800" cy="685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147451" y="3367273"/>
            <a:ext cx="40171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/>
            <a:r>
              <a:rPr lang="en-US" sz="1600" b="1" i="1" dirty="0">
                <a:solidFill>
                  <a:srgbClr val="366092">
                    <a:lumMod val="75000"/>
                  </a:srgbClr>
                </a:solidFill>
                <a:latin typeface="ITC Franklin Gothic Book" panose="020B0504030503020204" pitchFamily="34" charset="0"/>
              </a:rPr>
              <a:t>Educating legislators/advocating policy?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4164620" y="3405373"/>
            <a:ext cx="2007580" cy="262354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b="1">
              <a:ln w="18000">
                <a:solidFill>
                  <a:srgbClr val="953734">
                    <a:satMod val="140000"/>
                  </a:srgbClr>
                </a:solidFill>
                <a:prstDash val="solid"/>
                <a:miter lim="800000"/>
              </a:ln>
              <a:solidFill>
                <a:srgbClr val="E36C0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147451" y="4837613"/>
            <a:ext cx="40171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/>
            <a:r>
              <a:rPr lang="en-US" sz="1600" b="1" i="1" dirty="0">
                <a:solidFill>
                  <a:srgbClr val="366092">
                    <a:lumMod val="75000"/>
                  </a:srgbClr>
                </a:solidFill>
                <a:latin typeface="ITC Franklin Gothic Book" panose="020B0504030503020204" pitchFamily="34" charset="0"/>
              </a:rPr>
              <a:t>Philanthropic advising/research on nonprofits?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4164620" y="4998823"/>
            <a:ext cx="2007580" cy="262354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b="1">
              <a:ln w="18000">
                <a:solidFill>
                  <a:srgbClr val="953734">
                    <a:satMod val="140000"/>
                  </a:srgbClr>
                </a:solidFill>
                <a:prstDash val="solid"/>
                <a:miter lim="800000"/>
              </a:ln>
              <a:solidFill>
                <a:srgbClr val="E36C0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5" name="Oval 34"/>
          <p:cNvSpPr/>
          <p:nvPr/>
        </p:nvSpPr>
        <p:spPr>
          <a:xfrm>
            <a:off x="6629400" y="4787100"/>
            <a:ext cx="685800" cy="685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147451" y="5757446"/>
            <a:ext cx="40171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/>
            <a:r>
              <a:rPr lang="en-US" sz="1600" b="1" i="1" dirty="0">
                <a:solidFill>
                  <a:srgbClr val="366092">
                    <a:lumMod val="75000"/>
                  </a:srgbClr>
                </a:solidFill>
                <a:latin typeface="ITC Franklin Gothic Book" panose="020B0504030503020204" pitchFamily="34" charset="0"/>
              </a:rPr>
              <a:t>Research on community needs?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4164620" y="5757446"/>
            <a:ext cx="2007580" cy="262354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b="1">
              <a:ln w="18000">
                <a:solidFill>
                  <a:srgbClr val="953734">
                    <a:satMod val="140000"/>
                  </a:srgbClr>
                </a:solidFill>
                <a:prstDash val="solid"/>
                <a:miter lim="800000"/>
              </a:ln>
              <a:solidFill>
                <a:srgbClr val="E36C0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6" name="Oval 35"/>
          <p:cNvSpPr/>
          <p:nvPr/>
        </p:nvSpPr>
        <p:spPr>
          <a:xfrm>
            <a:off x="6629400" y="5583823"/>
            <a:ext cx="685800" cy="685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2055" name="TextBox 2054"/>
          <p:cNvSpPr txBox="1"/>
          <p:nvPr/>
        </p:nvSpPr>
        <p:spPr>
          <a:xfrm>
            <a:off x="6705600" y="2601326"/>
            <a:ext cx="533400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ITC Franklin Gothic Book" panose="020B0504030503020204" pitchFamily="34" charset="0"/>
              </a:rPr>
              <a:t>91%</a:t>
            </a:r>
            <a:endParaRPr lang="en-US" dirty="0">
              <a:solidFill>
                <a:prstClr val="black"/>
              </a:solidFill>
              <a:latin typeface="ITC Franklin Gothic Book" panose="020B0504030503020204" pitchFamily="34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147451" y="1773823"/>
            <a:ext cx="40171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/>
            <a:r>
              <a:rPr lang="en-US" sz="1600" b="1" i="1" dirty="0">
                <a:solidFill>
                  <a:srgbClr val="366092">
                    <a:lumMod val="75000"/>
                  </a:srgbClr>
                </a:solidFill>
                <a:latin typeface="ITC Franklin Gothic Book" panose="020B0504030503020204" pitchFamily="34" charset="0"/>
              </a:rPr>
              <a:t>Community foundation field building?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4164620" y="1811923"/>
            <a:ext cx="2007580" cy="262354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b="1">
              <a:ln w="18000">
                <a:solidFill>
                  <a:srgbClr val="953734">
                    <a:satMod val="140000"/>
                  </a:srgbClr>
                </a:solidFill>
                <a:prstDash val="solid"/>
                <a:miter lim="800000"/>
              </a:ln>
              <a:solidFill>
                <a:srgbClr val="E36C0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1" name="Oval 30"/>
          <p:cNvSpPr/>
          <p:nvPr/>
        </p:nvSpPr>
        <p:spPr>
          <a:xfrm>
            <a:off x="6629400" y="1600200"/>
            <a:ext cx="685800" cy="685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705600" y="1804601"/>
            <a:ext cx="533400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ITC Franklin Gothic Book" panose="020B0504030503020204" pitchFamily="34" charset="0"/>
              </a:rPr>
              <a:t>45%</a:t>
            </a:r>
            <a:endParaRPr lang="en-US" dirty="0">
              <a:solidFill>
                <a:prstClr val="black"/>
              </a:solidFill>
              <a:latin typeface="ITC Franklin Gothic Book" panose="020B050403050302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629400" y="3193650"/>
            <a:ext cx="685800" cy="685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705600" y="3398051"/>
            <a:ext cx="533400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ITC Franklin Gothic Book" panose="020B0504030503020204" pitchFamily="34" charset="0"/>
              </a:rPr>
              <a:t>27%</a:t>
            </a:r>
            <a:endParaRPr lang="en-US" dirty="0">
              <a:solidFill>
                <a:prstClr val="black"/>
              </a:solidFill>
              <a:latin typeface="ITC Franklin Gothic Book" panose="020B0504030503020204" pitchFamily="34" charset="0"/>
            </a:endParaRP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147451" y="4163998"/>
            <a:ext cx="40171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/>
            <a:r>
              <a:rPr lang="en-US" sz="1600" b="1" i="1" dirty="0">
                <a:solidFill>
                  <a:srgbClr val="366092">
                    <a:lumMod val="75000"/>
                  </a:srgbClr>
                </a:solidFill>
                <a:latin typeface="ITC Franklin Gothic Book" panose="020B0504030503020204" pitchFamily="34" charset="0"/>
              </a:rPr>
              <a:t>Non-profit capacity development?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4164620" y="4202098"/>
            <a:ext cx="2007580" cy="262354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b="1">
              <a:ln w="18000">
                <a:solidFill>
                  <a:srgbClr val="953734">
                    <a:satMod val="140000"/>
                  </a:srgbClr>
                </a:solidFill>
                <a:prstDash val="solid"/>
                <a:miter lim="800000"/>
              </a:ln>
              <a:solidFill>
                <a:srgbClr val="E36C0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4" name="Oval 33"/>
          <p:cNvSpPr/>
          <p:nvPr/>
        </p:nvSpPr>
        <p:spPr>
          <a:xfrm>
            <a:off x="6629400" y="3990375"/>
            <a:ext cx="685800" cy="685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705600" y="4194776"/>
            <a:ext cx="533400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ITC Franklin Gothic Book" panose="020B0504030503020204" pitchFamily="34" charset="0"/>
              </a:rPr>
              <a:t>82%</a:t>
            </a:r>
            <a:endParaRPr lang="en-US" dirty="0">
              <a:solidFill>
                <a:prstClr val="black"/>
              </a:solidFill>
              <a:latin typeface="ITC Franklin Gothic Book" panose="020B0504030503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705600" y="4991501"/>
            <a:ext cx="533400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ITC Franklin Gothic Book" panose="020B0504030503020204" pitchFamily="34" charset="0"/>
              </a:rPr>
              <a:t>64%</a:t>
            </a:r>
            <a:endParaRPr lang="en-US" dirty="0">
              <a:solidFill>
                <a:prstClr val="black"/>
              </a:solidFill>
              <a:latin typeface="ITC Franklin Gothic Book" panose="020B0504030503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05600" y="5788224"/>
            <a:ext cx="533400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ITC Franklin Gothic Book" panose="020B0504030503020204" pitchFamily="34" charset="0"/>
              </a:rPr>
              <a:t>82%</a:t>
            </a:r>
            <a:endParaRPr lang="en-US" dirty="0">
              <a:solidFill>
                <a:prstClr val="black"/>
              </a:solidFill>
              <a:latin typeface="ITC Franklin Gothic Book" panose="020B0504030503020204" pitchFamily="34" charset="0"/>
            </a:endParaRPr>
          </a:p>
        </p:txBody>
      </p:sp>
      <p:sp>
        <p:nvSpPr>
          <p:cNvPr id="53" name="Slide Number Placeholder 31"/>
          <p:cNvSpPr txBox="1">
            <a:spLocks/>
          </p:cNvSpPr>
          <p:nvPr/>
        </p:nvSpPr>
        <p:spPr>
          <a:xfrm>
            <a:off x="3505200" y="6583363"/>
            <a:ext cx="2133600" cy="27463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ITC Franklin Gothic Book" panose="020B05040305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729DED-6A4C-466E-8433-228AF169F93D}" type="slidenum">
              <a:rPr lang="en-US" b="1" smtClean="0">
                <a:solidFill>
                  <a:srgbClr val="0064AD"/>
                </a:solidFill>
              </a:rPr>
              <a:pPr/>
              <a:t>25</a:t>
            </a:fld>
            <a:endParaRPr lang="en-US" b="1" dirty="0">
              <a:solidFill>
                <a:srgbClr val="0064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120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2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cs typeface="Arial" charset="0"/>
              </a:rPr>
              <a:t>© CF Insights 2015</a:t>
            </a: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4294967295"/>
          </p:nvPr>
        </p:nvSpPr>
        <p:spPr>
          <a:xfrm>
            <a:off x="3505200" y="6583363"/>
            <a:ext cx="2133600" cy="274637"/>
          </a:xfrm>
        </p:spPr>
        <p:txBody>
          <a:bodyPr anchor="ctr"/>
          <a:lstStyle/>
          <a:p>
            <a:fld id="{B6729DED-6A4C-466E-8433-228AF169F93D}" type="slidenum">
              <a:rPr lang="en-US" b="1">
                <a:solidFill>
                  <a:srgbClr val="0064AD"/>
                </a:solidFill>
              </a:rPr>
              <a:pPr/>
              <a:t>26</a:t>
            </a:fld>
            <a:endParaRPr lang="en-US" b="1" dirty="0">
              <a:solidFill>
                <a:srgbClr val="0064AD"/>
              </a:solidFill>
            </a:endParaRPr>
          </a:p>
        </p:txBody>
      </p:sp>
      <p:graphicFrame>
        <p:nvGraphicFramePr>
          <p:cNvPr id="38" name="Chart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2887824"/>
              </p:ext>
            </p:extLst>
          </p:nvPr>
        </p:nvGraphicFramePr>
        <p:xfrm>
          <a:off x="533400" y="1311275"/>
          <a:ext cx="8153400" cy="423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Rectangle 24"/>
          <p:cNvSpPr>
            <a:spLocks noChangeArrowheads="1"/>
          </p:cNvSpPr>
          <p:nvPr/>
        </p:nvSpPr>
        <p:spPr bwMode="auto">
          <a:xfrm>
            <a:off x="592931" y="685800"/>
            <a:ext cx="8034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/>
            <a:r>
              <a:rPr lang="en-US" sz="2000" b="1" dirty="0" smtClean="0">
                <a:solidFill>
                  <a:srgbClr val="0064AD"/>
                </a:solidFill>
                <a:latin typeface="ITC Franklin Gothic Book" panose="020B0504030503020204" pitchFamily="34" charset="0"/>
              </a:rPr>
              <a:t>Assets per FTE, 2014</a:t>
            </a:r>
            <a:endParaRPr lang="en-US" sz="1200" b="1" dirty="0">
              <a:solidFill>
                <a:srgbClr val="0064AD"/>
              </a:solidFill>
              <a:latin typeface="ITC Franklin Gothic Book" panose="020B05040305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5562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ITC Franklin Gothic Book" panose="020B0504030503020204" pitchFamily="34" charset="0"/>
              </a:rPr>
              <a:t>Total FTEs</a:t>
            </a:r>
            <a:endParaRPr lang="en-US" dirty="0">
              <a:solidFill>
                <a:prstClr val="black"/>
              </a:solidFill>
              <a:latin typeface="ITC Franklin Gothic Book" panose="020B0504030503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006983"/>
              </p:ext>
            </p:extLst>
          </p:nvPr>
        </p:nvGraphicFramePr>
        <p:xfrm>
          <a:off x="1219196" y="5725160"/>
          <a:ext cx="731520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708"/>
                <a:gridCol w="562708"/>
                <a:gridCol w="562708"/>
                <a:gridCol w="562708"/>
                <a:gridCol w="562708"/>
                <a:gridCol w="562708"/>
                <a:gridCol w="562708"/>
                <a:gridCol w="562708"/>
                <a:gridCol w="562708"/>
                <a:gridCol w="562708"/>
                <a:gridCol w="562708"/>
                <a:gridCol w="562708"/>
                <a:gridCol w="5627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ITC Franklin Gothic Book" panose="020B0504030503020204" pitchFamily="34" charset="0"/>
                        </a:rPr>
                        <a:t>3.6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ITC Franklin Gothic Book" panose="020B0504030503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ITC Franklin Gothic Book" panose="020B0504030503020204" pitchFamily="34" charset="0"/>
                        </a:rPr>
                        <a:t>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ITC Franklin Gothic Book" panose="020B05040305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ITC Franklin Gothic Book" panose="020B0504030503020204" pitchFamily="34" charset="0"/>
                        </a:rPr>
                        <a:t>3.9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ITC Franklin Gothic Book" panose="020B05040305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ITC Franklin Gothic Book" panose="020B0504030503020204" pitchFamily="34" charset="0"/>
                        </a:rPr>
                        <a:t>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ITC Franklin Gothic Book" panose="020B05040305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ITC Franklin Gothic Book" panose="020B0504030503020204" pitchFamily="34" charset="0"/>
                        </a:rPr>
                        <a:t>4.8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ITC Franklin Gothic Book" panose="020B05040305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ITC Franklin Gothic Book" panose="020B0504030503020204" pitchFamily="34" charset="0"/>
                        </a:rPr>
                        <a:t>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ITC Franklin Gothic Book" panose="020B05040305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ITC Franklin Gothic Book" panose="020B0504030503020204" pitchFamily="34" charset="0"/>
                        </a:rPr>
                        <a:t>27.6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ITC Franklin Gothic Book" panose="020B05040305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ITC Franklin Gothic Book" panose="020B0504030503020204" pitchFamily="34" charset="0"/>
                        </a:rPr>
                        <a:t>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ITC Franklin Gothic Book" panose="020B05040305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ITC Franklin Gothic Book" panose="020B0504030503020204" pitchFamily="34" charset="0"/>
                        </a:rPr>
                        <a:t>3.6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ITC Franklin Gothic Book" panose="020B05040305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ITC Franklin Gothic Book" panose="020B0504030503020204" pitchFamily="34" charset="0"/>
                        </a:rPr>
                        <a:t>9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ITC Franklin Gothic Book" panose="020B05040305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ITC Franklin Gothic Book" panose="020B0504030503020204" pitchFamily="34" charset="0"/>
                        </a:rPr>
                        <a:t>11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ITC Franklin Gothic Book" panose="020B05040305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ITC Franklin Gothic Book" panose="020B0504030503020204" pitchFamily="34" charset="0"/>
                        </a:rPr>
                        <a:t>5.5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ITC Franklin Gothic Book" panose="020B05040305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ITC Franklin Gothic Book" panose="020B0504030503020204" pitchFamily="34" charset="0"/>
                        </a:rPr>
                        <a:t>4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ITC Franklin Gothic Book" panose="020B05040305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37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cs typeface="Arial" charset="0"/>
              </a:rPr>
              <a:t>© CF Insights 2015</a:t>
            </a: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592931" y="609600"/>
            <a:ext cx="8034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/>
            <a:r>
              <a:rPr lang="en-US" sz="2000" b="1" dirty="0" smtClean="0">
                <a:solidFill>
                  <a:srgbClr val="0064AD"/>
                </a:solidFill>
                <a:latin typeface="ITC Franklin Gothic Book" panose="020B0504030503020204" pitchFamily="34" charset="0"/>
              </a:rPr>
              <a:t>Gifts per Capita</a:t>
            </a:r>
            <a:endParaRPr lang="en-US" sz="1200" b="1" dirty="0">
              <a:solidFill>
                <a:srgbClr val="0064AD"/>
              </a:solidFill>
              <a:latin typeface="ITC Franklin Gothic Book" panose="020B0504030503020204" pitchFamily="34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592931" y="3581400"/>
            <a:ext cx="8034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/>
            <a:r>
              <a:rPr lang="en-US" sz="2000" b="1" dirty="0" smtClean="0">
                <a:solidFill>
                  <a:srgbClr val="0064AD"/>
                </a:solidFill>
                <a:latin typeface="ITC Franklin Gothic Book" panose="020B0504030503020204" pitchFamily="34" charset="0"/>
              </a:rPr>
              <a:t>Grants per Capita</a:t>
            </a:r>
            <a:endParaRPr lang="en-US" sz="1200" b="1" dirty="0">
              <a:solidFill>
                <a:srgbClr val="0064AD"/>
              </a:solidFill>
              <a:latin typeface="ITC Franklin Gothic Book" panose="020B0504030503020204" pitchFamily="34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1058879"/>
              </p:ext>
            </p:extLst>
          </p:nvPr>
        </p:nvGraphicFramePr>
        <p:xfrm>
          <a:off x="228600" y="1085911"/>
          <a:ext cx="8686800" cy="2419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2161460"/>
              </p:ext>
            </p:extLst>
          </p:nvPr>
        </p:nvGraphicFramePr>
        <p:xfrm>
          <a:off x="228600" y="3993407"/>
          <a:ext cx="86868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Slide Number Placeholder 31"/>
          <p:cNvSpPr txBox="1">
            <a:spLocks/>
          </p:cNvSpPr>
          <p:nvPr/>
        </p:nvSpPr>
        <p:spPr>
          <a:xfrm>
            <a:off x="3505200" y="6583363"/>
            <a:ext cx="2133600" cy="27463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ITC Franklin Gothic Book" panose="020B05040305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729DED-6A4C-466E-8433-228AF169F93D}" type="slidenum">
              <a:rPr lang="en-US" b="1" smtClean="0">
                <a:solidFill>
                  <a:srgbClr val="0064AD"/>
                </a:solidFill>
              </a:rPr>
              <a:pPr/>
              <a:t>27</a:t>
            </a:fld>
            <a:endParaRPr lang="en-US" b="1" dirty="0">
              <a:solidFill>
                <a:srgbClr val="0064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18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BUSINESS MODEL?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441960" y="1897380"/>
            <a:ext cx="3352800" cy="922020"/>
          </a:xfrm>
          <a:prstGeom prst="roundRect">
            <a:avLst/>
          </a:prstGeom>
          <a:solidFill>
            <a:srgbClr val="005AAA"/>
          </a:solidFill>
          <a:ln>
            <a:noFill/>
          </a:ln>
          <a:effectLst/>
          <a:ex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1" u="none" strike="noStrike" normalizeH="0" baseline="0" dirty="0" smtClean="0">
                <a:solidFill>
                  <a:schemeClr val="bg1"/>
                </a:solidFill>
                <a:effectLst/>
                <a:latin typeface="Arial" pitchFamily="34" charset="0"/>
              </a:rPr>
              <a:t>CREATE</a:t>
            </a:r>
            <a:r>
              <a:rPr kumimoji="0" lang="en-US" sz="3000" b="1" i="0" u="none" strike="noStrike" normalizeH="0" baseline="0" dirty="0" smtClean="0">
                <a:solidFill>
                  <a:schemeClr val="bg1"/>
                </a:solidFill>
                <a:effectLst/>
                <a:latin typeface="Arial" pitchFamily="34" charset="0"/>
              </a:rPr>
              <a:t> value</a:t>
            </a:r>
          </a:p>
        </p:txBody>
      </p:sp>
      <p:sp>
        <p:nvSpPr>
          <p:cNvPr id="7" name="Isosceles Triangle 6"/>
          <p:cNvSpPr/>
          <p:nvPr/>
        </p:nvSpPr>
        <p:spPr bwMode="auto">
          <a:xfrm rot="5400000">
            <a:off x="3983704" y="2162738"/>
            <a:ext cx="968866" cy="300990"/>
          </a:xfrm>
          <a:prstGeom prst="triangle">
            <a:avLst/>
          </a:prstGeom>
          <a:solidFill>
            <a:srgbClr val="595959"/>
          </a:solidFill>
          <a:ln w="38100">
            <a:solidFill>
              <a:srgbClr val="595959"/>
            </a:solidFill>
          </a:ln>
          <a:effectLst/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normalizeH="0" baseline="0" dirty="0" smtClean="0">
              <a:effectLst/>
              <a:latin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074920" y="1897380"/>
            <a:ext cx="3688080" cy="922020"/>
          </a:xfrm>
          <a:prstGeom prst="roundRect">
            <a:avLst/>
          </a:prstGeom>
          <a:noFill/>
          <a:ln w="50800">
            <a:solidFill>
              <a:schemeClr val="tx2"/>
            </a:solidFill>
          </a:ln>
          <a:effectLst/>
          <a:ex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1" i="0" u="none" strike="noStrike" normalizeH="0" baseline="0" dirty="0" smtClean="0">
                <a:solidFill>
                  <a:schemeClr val="tx1"/>
                </a:solidFill>
                <a:effectLst/>
                <a:latin typeface="Arial" pitchFamily="34" charset="0"/>
              </a:rPr>
              <a:t>Product Portfolio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441960" y="3443114"/>
            <a:ext cx="3352800" cy="92202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1" u="none" strike="noStrike" normalizeH="0" baseline="0" dirty="0" smtClean="0">
                <a:effectLst/>
                <a:latin typeface="Arial" pitchFamily="34" charset="0"/>
              </a:rPr>
              <a:t>DELIVER</a:t>
            </a:r>
            <a:r>
              <a:rPr kumimoji="0" lang="en-US" sz="3000" b="1" i="0" u="none" strike="noStrike" normalizeH="0" dirty="0" smtClean="0">
                <a:effectLst/>
                <a:latin typeface="Arial" pitchFamily="34" charset="0"/>
              </a:rPr>
              <a:t> value</a:t>
            </a:r>
            <a:endParaRPr kumimoji="0" lang="en-US" sz="3000" b="1" i="0" u="none" strike="noStrike" normalizeH="0" baseline="0" dirty="0" smtClean="0">
              <a:effectLst/>
              <a:latin typeface="Arial" pitchFamily="34" charset="0"/>
            </a:endParaRPr>
          </a:p>
        </p:txBody>
      </p:sp>
      <p:sp>
        <p:nvSpPr>
          <p:cNvPr id="10" name="Isosceles Triangle 9"/>
          <p:cNvSpPr/>
          <p:nvPr/>
        </p:nvSpPr>
        <p:spPr bwMode="auto">
          <a:xfrm rot="5400000">
            <a:off x="3983704" y="3762938"/>
            <a:ext cx="968866" cy="300990"/>
          </a:xfrm>
          <a:prstGeom prst="triangle">
            <a:avLst/>
          </a:prstGeom>
          <a:solidFill>
            <a:srgbClr val="595959"/>
          </a:solidFill>
          <a:ln w="38100">
            <a:solidFill>
              <a:srgbClr val="595959"/>
            </a:solidFill>
          </a:ln>
          <a:effectLst/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normalizeH="0" baseline="0" dirty="0" smtClean="0">
              <a:effectLst/>
              <a:latin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074920" y="3443114"/>
            <a:ext cx="3688080" cy="922020"/>
          </a:xfrm>
          <a:prstGeom prst="round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  <a:effectLst/>
          <a:ex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1" i="0" u="none" strike="noStrike" normalizeH="0" baseline="0" dirty="0" smtClean="0">
                <a:solidFill>
                  <a:schemeClr val="tx1"/>
                </a:solidFill>
                <a:effectLst/>
                <a:latin typeface="Arial" pitchFamily="34" charset="0"/>
              </a:rPr>
              <a:t>Resource Allocation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441960" y="4890914"/>
            <a:ext cx="3352800" cy="9220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  <a:ex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1" u="none" strike="noStrike" normalizeH="0" baseline="0" dirty="0" smtClean="0">
                <a:effectLst/>
                <a:latin typeface="Arial" pitchFamily="34" charset="0"/>
              </a:rPr>
              <a:t>CAPTURE</a:t>
            </a:r>
            <a:r>
              <a:rPr kumimoji="0" lang="en-US" sz="3000" b="1" i="0" u="none" strike="noStrike" normalizeH="0" baseline="0" dirty="0" smtClean="0">
                <a:effectLst/>
                <a:latin typeface="Arial" pitchFamily="34" charset="0"/>
              </a:rPr>
              <a:t> </a:t>
            </a:r>
            <a:r>
              <a:rPr kumimoji="0" lang="en-US" sz="3000" b="1" i="0" u="none" strike="noStrike" normalizeH="0" dirty="0" smtClean="0">
                <a:effectLst/>
                <a:latin typeface="Arial" pitchFamily="34" charset="0"/>
              </a:rPr>
              <a:t>value</a:t>
            </a:r>
            <a:endParaRPr kumimoji="0" lang="en-US" sz="3000" b="1" i="0" u="none" strike="noStrike" normalizeH="0" baseline="0" dirty="0" smtClean="0">
              <a:effectLst/>
              <a:latin typeface="Arial" pitchFamily="34" charset="0"/>
            </a:endParaRPr>
          </a:p>
        </p:txBody>
      </p:sp>
      <p:sp>
        <p:nvSpPr>
          <p:cNvPr id="13" name="Isosceles Triangle 12"/>
          <p:cNvSpPr/>
          <p:nvPr/>
        </p:nvSpPr>
        <p:spPr bwMode="auto">
          <a:xfrm rot="5400000">
            <a:off x="3983704" y="5232472"/>
            <a:ext cx="968866" cy="300990"/>
          </a:xfrm>
          <a:prstGeom prst="triangle">
            <a:avLst/>
          </a:prstGeom>
          <a:solidFill>
            <a:srgbClr val="595959"/>
          </a:solidFill>
          <a:ln w="38100">
            <a:solidFill>
              <a:srgbClr val="595959"/>
            </a:solidFill>
          </a:ln>
          <a:effectLst/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normalizeH="0" baseline="0" dirty="0" smtClean="0">
              <a:effectLst/>
              <a:latin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4998720" y="4890914"/>
            <a:ext cx="3688080" cy="922020"/>
          </a:xfrm>
          <a:prstGeom prst="roundRect">
            <a:avLst/>
          </a:prstGeom>
          <a:noFill/>
          <a:ln w="50800">
            <a:solidFill>
              <a:srgbClr val="CCECFF"/>
            </a:solidFill>
          </a:ln>
          <a:effectLst/>
          <a:ex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1" i="0" u="none" strike="noStrike" normalizeH="0" baseline="0" dirty="0" smtClean="0">
                <a:solidFill>
                  <a:schemeClr val="tx1"/>
                </a:solidFill>
                <a:effectLst/>
                <a:latin typeface="Arial" pitchFamily="34" charset="0"/>
              </a:rPr>
              <a:t>Revenue Generation</a:t>
            </a:r>
          </a:p>
        </p:txBody>
      </p:sp>
    </p:spTree>
    <p:extLst>
      <p:ext uri="{BB962C8B-B14F-4D97-AF65-F5344CB8AC3E}">
        <p14:creationId xmlns:p14="http://schemas.microsoft.com/office/powerpoint/2010/main" val="362258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CFs are continually adapting to changing needs and aspiring to greater growth and impact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Source:  “Align, Adapt, Aspire”</a:t>
            </a:r>
            <a:endParaRPr lang="en-US" dirty="0"/>
          </a:p>
        </p:txBody>
      </p:sp>
      <p:pic>
        <p:nvPicPr>
          <p:cNvPr id="5" name="Picture 2" descr="C:\Users\hollie.marston\Documents\J Drive_02 14 2013\Analysis\Business Model Analysis Update 2012\Report\Nesting Do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78" y="1625220"/>
            <a:ext cx="7972143" cy="42979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463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data show us different business model choices?   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41445" y="1719618"/>
            <a:ext cx="7670042" cy="4558351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Donor Advised Funds – Beyond WA Examples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Leadership Choices – Beyond WA Examples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Overall Profiles – WA Network Members</a:t>
            </a:r>
          </a:p>
        </p:txBody>
      </p:sp>
    </p:spTree>
    <p:extLst>
      <p:ext uri="{BB962C8B-B14F-4D97-AF65-F5344CB8AC3E}">
        <p14:creationId xmlns:p14="http://schemas.microsoft.com/office/powerpoint/2010/main" val="278210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DAF market represents the largest area of gifts, grants, and growth for CFs nationally</a:t>
            </a:r>
            <a:endParaRPr lang="en-US" dirty="0"/>
          </a:p>
        </p:txBody>
      </p:sp>
      <p:sp>
        <p:nvSpPr>
          <p:cNvPr id="10" name="TextBox 9"/>
          <p:cNvSpPr txBox="1"/>
          <p:nvPr>
            <p:custDataLst>
              <p:tags r:id="rId1"/>
            </p:custDataLst>
          </p:nvPr>
        </p:nvSpPr>
        <p:spPr>
          <a:xfrm>
            <a:off x="1219200" y="18288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DAF Asset Growth for Community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F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oundations and National Providers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($ Billion)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880231452"/>
              </p:ext>
            </p:extLst>
          </p:nvPr>
        </p:nvGraphicFramePr>
        <p:xfrm>
          <a:off x="1515044" y="2562996"/>
          <a:ext cx="2614043" cy="3114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56095" y="5369692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95959"/>
                </a:solidFill>
              </a:rPr>
              <a:t>2000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34516" y="5369692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95959"/>
                </a:solidFill>
              </a:rPr>
              <a:t>2014</a:t>
            </a: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487502964"/>
              </p:ext>
            </p:extLst>
          </p:nvPr>
        </p:nvGraphicFramePr>
        <p:xfrm>
          <a:off x="4983850" y="2592564"/>
          <a:ext cx="2614043" cy="3114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297663" y="539926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95959"/>
                </a:solidFill>
              </a:rPr>
              <a:t>2000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76084" y="539926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95959"/>
                </a:solidFill>
              </a:rPr>
              <a:t>2014</a:t>
            </a:r>
          </a:p>
        </p:txBody>
      </p:sp>
      <p:sp>
        <p:nvSpPr>
          <p:cNvPr id="20" name="TextBox 19"/>
          <p:cNvSpPr txBox="1"/>
          <p:nvPr>
            <p:custDataLst>
              <p:tags r:id="rId2"/>
            </p:custDataLst>
          </p:nvPr>
        </p:nvSpPr>
        <p:spPr>
          <a:xfrm>
            <a:off x="178558" y="6186646"/>
            <a:ext cx="7253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</a:rPr>
              <a:t>Sources: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</a:rPr>
              <a:t>National Provider DAF Assets: Information provided by Fidelity, Schwab, and Vanguard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</a:rPr>
              <a:t>CF DAF Assets 2000: “A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</a:rPr>
              <a:t>Flexible and Growing Service to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</a:rPr>
              <a:t>Donors: Donor-Advised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</a:rPr>
              <a:t>Funds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</a:rPr>
              <a:t>in Community Foundations,” Luck &amp; Feurt, 2002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</a:rPr>
              <a:t>CF DAF Assets 2014: Columbus Survey</a:t>
            </a:r>
          </a:p>
        </p:txBody>
      </p:sp>
      <p:sp>
        <p:nvSpPr>
          <p:cNvPr id="21" name="Right Arrow 20"/>
          <p:cNvSpPr/>
          <p:nvPr/>
        </p:nvSpPr>
        <p:spPr>
          <a:xfrm rot="17923157">
            <a:off x="2252817" y="4210363"/>
            <a:ext cx="1233881" cy="312744"/>
          </a:xfrm>
          <a:prstGeom prst="rightArrow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366046" y="4064340"/>
            <a:ext cx="1012095" cy="608269"/>
            <a:chOff x="7690084" y="2138362"/>
            <a:chExt cx="1002831" cy="531680"/>
          </a:xfrm>
        </p:grpSpPr>
        <p:sp>
          <p:nvSpPr>
            <p:cNvPr id="23" name="Oval 22"/>
            <p:cNvSpPr/>
            <p:nvPr/>
          </p:nvSpPr>
          <p:spPr>
            <a:xfrm>
              <a:off x="7879773" y="2138362"/>
              <a:ext cx="623455" cy="528638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690084" y="2185800"/>
              <a:ext cx="1002831" cy="4842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Annual growth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11%</a:t>
              </a:r>
            </a:p>
          </p:txBody>
        </p:sp>
      </p:grpSp>
      <p:sp>
        <p:nvSpPr>
          <p:cNvPr id="32" name="Right Arrow 31"/>
          <p:cNvSpPr/>
          <p:nvPr/>
        </p:nvSpPr>
        <p:spPr>
          <a:xfrm rot="17797574">
            <a:off x="5698405" y="4264955"/>
            <a:ext cx="1233881" cy="312744"/>
          </a:xfrm>
          <a:prstGeom prst="rightArrow">
            <a:avLst/>
          </a:prstGeom>
          <a:solidFill>
            <a:schemeClr val="accent5"/>
          </a:solidFill>
          <a:ln w="2540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811634" y="4118932"/>
            <a:ext cx="1012095" cy="608269"/>
            <a:chOff x="7690084" y="2138362"/>
            <a:chExt cx="1002831" cy="531680"/>
          </a:xfrm>
        </p:grpSpPr>
        <p:sp>
          <p:nvSpPr>
            <p:cNvPr id="34" name="Oval 33"/>
            <p:cNvSpPr/>
            <p:nvPr/>
          </p:nvSpPr>
          <p:spPr>
            <a:xfrm>
              <a:off x="7879773" y="2138362"/>
              <a:ext cx="623455" cy="528638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90084" y="2185800"/>
              <a:ext cx="1002831" cy="4842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Annual growth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16%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64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what motivates CFs to offer and grow DAFs?  </a:t>
            </a:r>
            <a:endParaRPr lang="en-US" dirty="0"/>
          </a:p>
        </p:txBody>
      </p:sp>
      <p:sp>
        <p:nvSpPr>
          <p:cNvPr id="30" name="Text Placeholder 3"/>
          <p:cNvSpPr txBox="1">
            <a:spLocks/>
          </p:cNvSpPr>
          <p:nvPr/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3429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900" dirty="0" smtClean="0"/>
              <a:t>Source:  “Do More than Grow” 2012 publication</a:t>
            </a:r>
            <a:endParaRPr lang="en-US" sz="900" dirty="0"/>
          </a:p>
        </p:txBody>
      </p:sp>
      <p:sp>
        <p:nvSpPr>
          <p:cNvPr id="55" name="Oval 54"/>
          <p:cNvSpPr/>
          <p:nvPr>
            <p:custDataLst>
              <p:tags r:id="rId1"/>
            </p:custDataLst>
          </p:nvPr>
        </p:nvSpPr>
        <p:spPr>
          <a:xfrm>
            <a:off x="2819400" y="1913278"/>
            <a:ext cx="76200" cy="76200"/>
          </a:xfrm>
          <a:prstGeom prst="ellipse">
            <a:avLst/>
          </a:prstGeom>
          <a:gradFill rotWithShape="1">
            <a:gsLst>
              <a:gs pos="0">
                <a:srgbClr val="FA9600">
                  <a:shade val="51000"/>
                  <a:satMod val="130000"/>
                </a:srgbClr>
              </a:gs>
              <a:gs pos="80000">
                <a:srgbClr val="FA9600">
                  <a:shade val="93000"/>
                  <a:satMod val="130000"/>
                </a:srgbClr>
              </a:gs>
              <a:gs pos="100000">
                <a:srgbClr val="FA96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A96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Oval 55"/>
          <p:cNvSpPr/>
          <p:nvPr>
            <p:custDataLst>
              <p:tags r:id="rId2"/>
            </p:custDataLst>
          </p:nvPr>
        </p:nvSpPr>
        <p:spPr>
          <a:xfrm>
            <a:off x="4648200" y="1913278"/>
            <a:ext cx="76200" cy="76200"/>
          </a:xfrm>
          <a:prstGeom prst="ellipse">
            <a:avLst/>
          </a:prstGeom>
          <a:gradFill rotWithShape="1">
            <a:gsLst>
              <a:gs pos="0">
                <a:srgbClr val="FA9600">
                  <a:shade val="51000"/>
                  <a:satMod val="130000"/>
                </a:srgbClr>
              </a:gs>
              <a:gs pos="80000">
                <a:srgbClr val="FA9600">
                  <a:shade val="93000"/>
                  <a:satMod val="130000"/>
                </a:srgbClr>
              </a:gs>
              <a:gs pos="100000">
                <a:srgbClr val="FA96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A96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Oval 56"/>
          <p:cNvSpPr/>
          <p:nvPr>
            <p:custDataLst>
              <p:tags r:id="rId3"/>
            </p:custDataLst>
          </p:nvPr>
        </p:nvSpPr>
        <p:spPr>
          <a:xfrm>
            <a:off x="6477000" y="1913278"/>
            <a:ext cx="76200" cy="76200"/>
          </a:xfrm>
          <a:prstGeom prst="ellipse">
            <a:avLst/>
          </a:prstGeom>
          <a:gradFill rotWithShape="1">
            <a:gsLst>
              <a:gs pos="0">
                <a:srgbClr val="FA9600">
                  <a:shade val="51000"/>
                  <a:satMod val="130000"/>
                </a:srgbClr>
              </a:gs>
              <a:gs pos="80000">
                <a:srgbClr val="FA9600">
                  <a:shade val="93000"/>
                  <a:satMod val="130000"/>
                </a:srgbClr>
              </a:gs>
              <a:gs pos="100000">
                <a:srgbClr val="FA96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A96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8" name="Group 57"/>
          <p:cNvGrpSpPr/>
          <p:nvPr>
            <p:custDataLst>
              <p:tags r:id="rId4"/>
            </p:custDataLst>
          </p:nvPr>
        </p:nvGrpSpPr>
        <p:grpSpPr>
          <a:xfrm>
            <a:off x="2590800" y="2769592"/>
            <a:ext cx="4191000" cy="152400"/>
            <a:chOff x="1981200" y="2362200"/>
            <a:chExt cx="3962400" cy="152400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1981200" y="2362200"/>
              <a:ext cx="0" cy="152400"/>
            </a:xfrm>
            <a:prstGeom prst="line">
              <a:avLst/>
            </a:prstGeom>
            <a:noFill/>
            <a:ln w="38100" cap="flat" cmpd="sng" algn="ctr">
              <a:solidFill>
                <a:srgbClr val="FA96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>
            <a:xfrm>
              <a:off x="5943600" y="2362200"/>
              <a:ext cx="0" cy="152400"/>
            </a:xfrm>
            <a:prstGeom prst="line">
              <a:avLst/>
            </a:prstGeom>
            <a:noFill/>
            <a:ln w="38100" cap="flat" cmpd="sng" algn="ctr">
              <a:solidFill>
                <a:srgbClr val="FA96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>
            <a:xfrm>
              <a:off x="1981200" y="2438400"/>
              <a:ext cx="3962400" cy="0"/>
            </a:xfrm>
            <a:prstGeom prst="line">
              <a:avLst/>
            </a:prstGeom>
            <a:noFill/>
            <a:ln w="38100" cap="flat" cmpd="sng" algn="ctr">
              <a:solidFill>
                <a:srgbClr val="FA9600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sp>
        <p:nvSpPr>
          <p:cNvPr id="62" name="TextBox 61"/>
          <p:cNvSpPr txBox="1"/>
          <p:nvPr>
            <p:custDataLst>
              <p:tags r:id="rId5"/>
            </p:custDataLst>
          </p:nvPr>
        </p:nvSpPr>
        <p:spPr>
          <a:xfrm>
            <a:off x="772155" y="2661126"/>
            <a:ext cx="18186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Grow assets and grantmaking  through DAFs</a:t>
            </a:r>
          </a:p>
        </p:txBody>
      </p:sp>
      <p:sp>
        <p:nvSpPr>
          <p:cNvPr id="63" name="TextBox 62"/>
          <p:cNvSpPr txBox="1"/>
          <p:nvPr>
            <p:custDataLst>
              <p:tags r:id="rId6"/>
            </p:custDataLst>
          </p:nvPr>
        </p:nvSpPr>
        <p:spPr>
          <a:xfrm>
            <a:off x="6705600" y="2661126"/>
            <a:ext cx="2133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Grow grantmaking through DAFs and assets through funds other than DAFs</a:t>
            </a:r>
          </a:p>
        </p:txBody>
      </p:sp>
      <p:grpSp>
        <p:nvGrpSpPr>
          <p:cNvPr id="64" name="Group 63"/>
          <p:cNvGrpSpPr/>
          <p:nvPr>
            <p:custDataLst>
              <p:tags r:id="rId7"/>
            </p:custDataLst>
          </p:nvPr>
        </p:nvGrpSpPr>
        <p:grpSpPr>
          <a:xfrm>
            <a:off x="2590800" y="3396069"/>
            <a:ext cx="4191000" cy="152400"/>
            <a:chOff x="1981200" y="2362200"/>
            <a:chExt cx="3962400" cy="152400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1981200" y="2362200"/>
              <a:ext cx="0" cy="152400"/>
            </a:xfrm>
            <a:prstGeom prst="line">
              <a:avLst/>
            </a:prstGeom>
            <a:noFill/>
            <a:ln w="38100" cap="flat" cmpd="sng" algn="ctr">
              <a:solidFill>
                <a:srgbClr val="FA96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>
            <a:xfrm>
              <a:off x="5943600" y="2362200"/>
              <a:ext cx="0" cy="152400"/>
            </a:xfrm>
            <a:prstGeom prst="line">
              <a:avLst/>
            </a:prstGeom>
            <a:noFill/>
            <a:ln w="38100" cap="flat" cmpd="sng" algn="ctr">
              <a:solidFill>
                <a:srgbClr val="FA96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>
            <a:xfrm>
              <a:off x="1981200" y="2438400"/>
              <a:ext cx="3962400" cy="0"/>
            </a:xfrm>
            <a:prstGeom prst="line">
              <a:avLst/>
            </a:prstGeom>
            <a:noFill/>
            <a:ln w="38100" cap="flat" cmpd="sng" algn="ctr">
              <a:solidFill>
                <a:srgbClr val="FA9600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sp>
        <p:nvSpPr>
          <p:cNvPr id="68" name="TextBox 67"/>
          <p:cNvSpPr txBox="1"/>
          <p:nvPr>
            <p:custDataLst>
              <p:tags r:id="rId8"/>
            </p:custDataLst>
          </p:nvPr>
        </p:nvSpPr>
        <p:spPr>
          <a:xfrm>
            <a:off x="772155" y="3287603"/>
            <a:ext cx="18186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Increase grantmaking today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9" name="TextBox 68"/>
          <p:cNvSpPr txBox="1"/>
          <p:nvPr>
            <p:custDataLst>
              <p:tags r:id="rId9"/>
            </p:custDataLst>
          </p:nvPr>
        </p:nvSpPr>
        <p:spPr>
          <a:xfrm>
            <a:off x="6705600" y="3287603"/>
            <a:ext cx="213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Increase grantmaking for the future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70" name="Group 69"/>
          <p:cNvGrpSpPr/>
          <p:nvPr>
            <p:custDataLst>
              <p:tags r:id="rId10"/>
            </p:custDataLst>
          </p:nvPr>
        </p:nvGrpSpPr>
        <p:grpSpPr>
          <a:xfrm>
            <a:off x="2590800" y="4615269"/>
            <a:ext cx="4191000" cy="152400"/>
            <a:chOff x="1981200" y="2362200"/>
            <a:chExt cx="3962400" cy="152400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1981200" y="2362200"/>
              <a:ext cx="0" cy="152400"/>
            </a:xfrm>
            <a:prstGeom prst="line">
              <a:avLst/>
            </a:prstGeom>
            <a:noFill/>
            <a:ln w="38100" cap="flat" cmpd="sng" algn="ctr">
              <a:solidFill>
                <a:srgbClr val="FA96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>
            <a:xfrm>
              <a:off x="5943600" y="2362200"/>
              <a:ext cx="0" cy="152400"/>
            </a:xfrm>
            <a:prstGeom prst="line">
              <a:avLst/>
            </a:prstGeom>
            <a:noFill/>
            <a:ln w="38100" cap="flat" cmpd="sng" algn="ctr">
              <a:solidFill>
                <a:srgbClr val="FA96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>
            <a:xfrm>
              <a:off x="1981200" y="2438400"/>
              <a:ext cx="3962400" cy="0"/>
            </a:xfrm>
            <a:prstGeom prst="line">
              <a:avLst/>
            </a:prstGeom>
            <a:noFill/>
            <a:ln w="38100" cap="flat" cmpd="sng" algn="ctr">
              <a:solidFill>
                <a:srgbClr val="FA9600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sp>
        <p:nvSpPr>
          <p:cNvPr id="74" name="TextBox 73"/>
          <p:cNvSpPr txBox="1"/>
          <p:nvPr>
            <p:custDataLst>
              <p:tags r:id="rId11"/>
            </p:custDataLst>
          </p:nvPr>
        </p:nvSpPr>
        <p:spPr>
          <a:xfrm>
            <a:off x="772155" y="4506803"/>
            <a:ext cx="18186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Promote grantmaking to organizations anywhere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5" name="TextBox 74"/>
          <p:cNvSpPr txBox="1"/>
          <p:nvPr>
            <p:custDataLst>
              <p:tags r:id="rId12"/>
            </p:custDataLst>
          </p:nvPr>
        </p:nvSpPr>
        <p:spPr>
          <a:xfrm>
            <a:off x="6781800" y="4506803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Promote grantmaking to local organizations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76" name="Group 75"/>
          <p:cNvGrpSpPr/>
          <p:nvPr>
            <p:custDataLst>
              <p:tags r:id="rId13"/>
            </p:custDataLst>
          </p:nvPr>
        </p:nvGrpSpPr>
        <p:grpSpPr>
          <a:xfrm>
            <a:off x="2590800" y="5207992"/>
            <a:ext cx="4191000" cy="152400"/>
            <a:chOff x="1981200" y="2362200"/>
            <a:chExt cx="3962400" cy="152400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1981200" y="2362200"/>
              <a:ext cx="0" cy="152400"/>
            </a:xfrm>
            <a:prstGeom prst="line">
              <a:avLst/>
            </a:prstGeom>
            <a:noFill/>
            <a:ln w="38100" cap="flat" cmpd="sng" algn="ctr">
              <a:solidFill>
                <a:srgbClr val="FA96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>
            <a:xfrm>
              <a:off x="5943600" y="2362200"/>
              <a:ext cx="0" cy="152400"/>
            </a:xfrm>
            <a:prstGeom prst="line">
              <a:avLst/>
            </a:prstGeom>
            <a:noFill/>
            <a:ln w="38100" cap="flat" cmpd="sng" algn="ctr">
              <a:solidFill>
                <a:srgbClr val="FA96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>
            <a:xfrm>
              <a:off x="1981200" y="2438400"/>
              <a:ext cx="3962400" cy="0"/>
            </a:xfrm>
            <a:prstGeom prst="line">
              <a:avLst/>
            </a:prstGeom>
            <a:noFill/>
            <a:ln w="38100" cap="flat" cmpd="sng" algn="ctr">
              <a:solidFill>
                <a:srgbClr val="FA9600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sp>
        <p:nvSpPr>
          <p:cNvPr id="80" name="TextBox 79"/>
          <p:cNvSpPr txBox="1"/>
          <p:nvPr>
            <p:custDataLst>
              <p:tags r:id="rId14"/>
            </p:custDataLst>
          </p:nvPr>
        </p:nvSpPr>
        <p:spPr>
          <a:xfrm>
            <a:off x="772155" y="5099526"/>
            <a:ext cx="18186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DAFs are a “loss-leader” to bring in other fund types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1" name="TextBox 80"/>
          <p:cNvSpPr txBox="1"/>
          <p:nvPr>
            <p:custDataLst>
              <p:tags r:id="rId15"/>
            </p:custDataLst>
          </p:nvPr>
        </p:nvSpPr>
        <p:spPr>
          <a:xfrm>
            <a:off x="6705600" y="5099526"/>
            <a:ext cx="2133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DAFs should generate a surplus to support other areas of our operations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2" name="TextBox 81"/>
          <p:cNvSpPr txBox="1"/>
          <p:nvPr>
            <p:custDataLst>
              <p:tags r:id="rId16"/>
            </p:custDataLst>
          </p:nvPr>
        </p:nvSpPr>
        <p:spPr>
          <a:xfrm>
            <a:off x="-457200" y="2668567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cs typeface="Calibri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cs typeface="Calibri" pitchFamily="34" charset="0"/>
              </a:rPr>
              <a:t>2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cs typeface="Calibri" pitchFamily="34" charset="0"/>
              </a:rPr>
              <a:t>  </a:t>
            </a:r>
          </a:p>
        </p:txBody>
      </p:sp>
      <p:sp>
        <p:nvSpPr>
          <p:cNvPr id="83" name="TextBox 82"/>
          <p:cNvSpPr txBox="1"/>
          <p:nvPr>
            <p:custDataLst>
              <p:tags r:id="rId17"/>
            </p:custDataLst>
          </p:nvPr>
        </p:nvSpPr>
        <p:spPr>
          <a:xfrm>
            <a:off x="-457200" y="3212147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cs typeface="Calibri" pitchFamily="34" charset="0"/>
              </a:rPr>
              <a:t> 3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cs typeface="Calibri" pitchFamily="34" charset="0"/>
              </a:rPr>
              <a:t>  </a:t>
            </a:r>
          </a:p>
        </p:txBody>
      </p:sp>
      <p:sp>
        <p:nvSpPr>
          <p:cNvPr id="84" name="TextBox 83"/>
          <p:cNvSpPr txBox="1"/>
          <p:nvPr>
            <p:custDataLst>
              <p:tags r:id="rId18"/>
            </p:custDataLst>
          </p:nvPr>
        </p:nvSpPr>
        <p:spPr>
          <a:xfrm>
            <a:off x="-457200" y="4431347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cs typeface="Calibri" pitchFamily="34" charset="0"/>
              </a:rPr>
              <a:t> 5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cs typeface="Calibri" pitchFamily="34" charset="0"/>
              </a:rPr>
              <a:t>   </a:t>
            </a:r>
          </a:p>
        </p:txBody>
      </p:sp>
      <p:sp>
        <p:nvSpPr>
          <p:cNvPr id="85" name="TextBox 84"/>
          <p:cNvSpPr txBox="1"/>
          <p:nvPr>
            <p:custDataLst>
              <p:tags r:id="rId19"/>
            </p:custDataLst>
          </p:nvPr>
        </p:nvSpPr>
        <p:spPr>
          <a:xfrm>
            <a:off x="-457200" y="5030767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cs typeface="Calibri" pitchFamily="34" charset="0"/>
              </a:rPr>
              <a:t> 6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cs typeface="Calibri" pitchFamily="34" charset="0"/>
              </a:rPr>
              <a:t>   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5029200" y="5106967"/>
            <a:ext cx="391155" cy="348536"/>
            <a:chOff x="5029200" y="5407223"/>
            <a:chExt cx="391155" cy="348536"/>
          </a:xfrm>
        </p:grpSpPr>
        <p:sp>
          <p:nvSpPr>
            <p:cNvPr id="87" name="Oval 86"/>
            <p:cNvSpPr/>
            <p:nvPr>
              <p:custDataLst>
                <p:tags r:id="rId40"/>
              </p:custDataLst>
            </p:nvPr>
          </p:nvSpPr>
          <p:spPr>
            <a:xfrm>
              <a:off x="5029200" y="5407223"/>
              <a:ext cx="391155" cy="348536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88" name="Picture 4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 rotWithShape="1">
            <a:blip r:embed="rId43" cstate="print">
              <a:extLst>
                <a:ext uri="{BEBA8EAE-BF5A-486C-A8C5-ECC9F3942E4B}">
                  <a14:imgProps xmlns:a14="http://schemas.microsoft.com/office/drawing/2010/main">
                    <a14:imgLayer r:embed="rId44">
                      <a14:imgEffect>
                        <a14:sharpenSoften amoun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02" r="10498" b="16782"/>
            <a:stretch/>
          </p:blipFill>
          <p:spPr bwMode="auto">
            <a:xfrm>
              <a:off x="5117857" y="5464207"/>
              <a:ext cx="224267" cy="249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9" name="Group 88"/>
          <p:cNvGrpSpPr/>
          <p:nvPr/>
        </p:nvGrpSpPr>
        <p:grpSpPr>
          <a:xfrm>
            <a:off x="5638800" y="4497367"/>
            <a:ext cx="391155" cy="348536"/>
            <a:chOff x="5638800" y="4797623"/>
            <a:chExt cx="391155" cy="348536"/>
          </a:xfrm>
        </p:grpSpPr>
        <p:sp>
          <p:nvSpPr>
            <p:cNvPr id="90" name="Oval 89"/>
            <p:cNvSpPr/>
            <p:nvPr>
              <p:custDataLst>
                <p:tags r:id="rId38"/>
              </p:custDataLst>
            </p:nvPr>
          </p:nvSpPr>
          <p:spPr>
            <a:xfrm>
              <a:off x="5638800" y="4797623"/>
              <a:ext cx="391155" cy="348536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91" name="Picture 4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 rotWithShape="1">
            <a:blip r:embed="rId43" cstate="print">
              <a:extLst>
                <a:ext uri="{BEBA8EAE-BF5A-486C-A8C5-ECC9F3942E4B}">
                  <a14:imgProps xmlns:a14="http://schemas.microsoft.com/office/drawing/2010/main">
                    <a14:imgLayer r:embed="rId44">
                      <a14:imgEffect>
                        <a14:sharpenSoften amoun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02" r="10498" b="16782"/>
            <a:stretch/>
          </p:blipFill>
          <p:spPr bwMode="auto">
            <a:xfrm>
              <a:off x="5727457" y="4854607"/>
              <a:ext cx="224267" cy="249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2" name="Group 91"/>
          <p:cNvGrpSpPr/>
          <p:nvPr/>
        </p:nvGrpSpPr>
        <p:grpSpPr>
          <a:xfrm>
            <a:off x="5105400" y="2668567"/>
            <a:ext cx="391155" cy="348536"/>
            <a:chOff x="5105400" y="2968823"/>
            <a:chExt cx="391155" cy="348536"/>
          </a:xfrm>
        </p:grpSpPr>
        <p:sp>
          <p:nvSpPr>
            <p:cNvPr id="93" name="Oval 92"/>
            <p:cNvSpPr/>
            <p:nvPr>
              <p:custDataLst>
                <p:tags r:id="rId36"/>
              </p:custDataLst>
            </p:nvPr>
          </p:nvSpPr>
          <p:spPr>
            <a:xfrm>
              <a:off x="5105400" y="2968823"/>
              <a:ext cx="391155" cy="348536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94" name="Picture 4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 rotWithShape="1">
            <a:blip r:embed="rId43" cstate="print">
              <a:extLst>
                <a:ext uri="{BEBA8EAE-BF5A-486C-A8C5-ECC9F3942E4B}">
                  <a14:imgProps xmlns:a14="http://schemas.microsoft.com/office/drawing/2010/main">
                    <a14:imgLayer r:embed="rId44">
                      <a14:imgEffect>
                        <a14:sharpenSoften amoun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02" r="10498" b="16782"/>
            <a:stretch/>
          </p:blipFill>
          <p:spPr bwMode="auto">
            <a:xfrm>
              <a:off x="5194057" y="3025807"/>
              <a:ext cx="224267" cy="249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5" name="Group 94"/>
          <p:cNvGrpSpPr/>
          <p:nvPr/>
        </p:nvGrpSpPr>
        <p:grpSpPr>
          <a:xfrm>
            <a:off x="772155" y="3880326"/>
            <a:ext cx="8067045" cy="600164"/>
            <a:chOff x="1305555" y="2177534"/>
            <a:chExt cx="8067045" cy="600164"/>
          </a:xfrm>
        </p:grpSpPr>
        <p:grpSp>
          <p:nvGrpSpPr>
            <p:cNvPr id="96" name="Group 95"/>
            <p:cNvGrpSpPr/>
            <p:nvPr>
              <p:custDataLst>
                <p:tags r:id="rId33"/>
              </p:custDataLst>
            </p:nvPr>
          </p:nvGrpSpPr>
          <p:grpSpPr>
            <a:xfrm>
              <a:off x="3124200" y="2286000"/>
              <a:ext cx="4191000" cy="152400"/>
              <a:chOff x="1981200" y="2362200"/>
              <a:chExt cx="3962400" cy="152400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>
                <a:off x="1981200" y="2362200"/>
                <a:ext cx="0" cy="152400"/>
              </a:xfrm>
              <a:prstGeom prst="line">
                <a:avLst/>
              </a:prstGeom>
              <a:noFill/>
              <a:ln w="38100" cap="flat" cmpd="sng" algn="ctr">
                <a:solidFill>
                  <a:srgbClr val="FA9600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5943600" y="2362200"/>
                <a:ext cx="0" cy="152400"/>
              </a:xfrm>
              <a:prstGeom prst="line">
                <a:avLst/>
              </a:prstGeom>
              <a:noFill/>
              <a:ln w="38100" cap="flat" cmpd="sng" algn="ctr">
                <a:solidFill>
                  <a:srgbClr val="FA9600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1981200" y="2438400"/>
                <a:ext cx="396240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A9600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97" name="TextBox 96"/>
            <p:cNvSpPr txBox="1"/>
            <p:nvPr>
              <p:custDataLst>
                <p:tags r:id="rId34"/>
              </p:custDataLst>
            </p:nvPr>
          </p:nvSpPr>
          <p:spPr>
            <a:xfrm>
              <a:off x="1305555" y="2177534"/>
              <a:ext cx="181864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Support DAF grantmaking that meets donors’ priorities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8" name="TextBox 97"/>
            <p:cNvSpPr txBox="1"/>
            <p:nvPr>
              <p:custDataLst>
                <p:tags r:id="rId35"/>
              </p:custDataLst>
            </p:nvPr>
          </p:nvSpPr>
          <p:spPr>
            <a:xfrm>
              <a:off x="7239000" y="2177534"/>
              <a:ext cx="2133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Align DAF grantmaking with priorities identified by the CF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102" name="TextBox 101"/>
          <p:cNvSpPr txBox="1"/>
          <p:nvPr>
            <p:custDataLst>
              <p:tags r:id="rId20"/>
            </p:custDataLst>
          </p:nvPr>
        </p:nvSpPr>
        <p:spPr>
          <a:xfrm>
            <a:off x="-457200" y="3811567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cs typeface="Calibri" pitchFamily="34" charset="0"/>
              </a:rPr>
              <a:t> 4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cs typeface="Calibri" pitchFamily="34" charset="0"/>
              </a:rPr>
              <a:t>   </a:t>
            </a:r>
          </a:p>
        </p:txBody>
      </p:sp>
      <p:grpSp>
        <p:nvGrpSpPr>
          <p:cNvPr id="103" name="Group 102"/>
          <p:cNvGrpSpPr/>
          <p:nvPr/>
        </p:nvGrpSpPr>
        <p:grpSpPr>
          <a:xfrm>
            <a:off x="5019045" y="3887767"/>
            <a:ext cx="391155" cy="348536"/>
            <a:chOff x="685800" y="5367253"/>
            <a:chExt cx="762000" cy="728748"/>
          </a:xfrm>
        </p:grpSpPr>
        <p:sp>
          <p:nvSpPr>
            <p:cNvPr id="104" name="Oval 103"/>
            <p:cNvSpPr/>
            <p:nvPr>
              <p:custDataLst>
                <p:tags r:id="rId31"/>
              </p:custDataLst>
            </p:nvPr>
          </p:nvSpPr>
          <p:spPr>
            <a:xfrm>
              <a:off x="685800" y="5367253"/>
              <a:ext cx="762000" cy="728748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05" name="Picture 4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 rotWithShape="1">
            <a:blip r:embed="rId43" cstate="print">
              <a:extLst>
                <a:ext uri="{BEBA8EAE-BF5A-486C-A8C5-ECC9F3942E4B}">
                  <a14:imgProps xmlns:a14="http://schemas.microsoft.com/office/drawing/2010/main">
                    <a14:imgLayer r:embed="rId44">
                      <a14:imgEffect>
                        <a14:sharpenSoften amoun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02" r="10498" b="16782"/>
            <a:stretch/>
          </p:blipFill>
          <p:spPr bwMode="auto">
            <a:xfrm>
              <a:off x="858511" y="5486400"/>
              <a:ext cx="436889" cy="522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6" name="Group 105"/>
          <p:cNvGrpSpPr/>
          <p:nvPr/>
        </p:nvGrpSpPr>
        <p:grpSpPr>
          <a:xfrm>
            <a:off x="-457200" y="2058967"/>
            <a:ext cx="9296400" cy="632444"/>
            <a:chOff x="76200" y="2145254"/>
            <a:chExt cx="9296400" cy="632444"/>
          </a:xfrm>
        </p:grpSpPr>
        <p:grpSp>
          <p:nvGrpSpPr>
            <p:cNvPr id="107" name="Group 106"/>
            <p:cNvGrpSpPr/>
            <p:nvPr>
              <p:custDataLst>
                <p:tags r:id="rId27"/>
              </p:custDataLst>
            </p:nvPr>
          </p:nvGrpSpPr>
          <p:grpSpPr>
            <a:xfrm>
              <a:off x="3124200" y="2286000"/>
              <a:ext cx="4191000" cy="152400"/>
              <a:chOff x="1981200" y="2362200"/>
              <a:chExt cx="3962400" cy="152400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>
                <a:off x="1981200" y="2362200"/>
                <a:ext cx="0" cy="152400"/>
              </a:xfrm>
              <a:prstGeom prst="line">
                <a:avLst/>
              </a:prstGeom>
              <a:noFill/>
              <a:ln w="38100" cap="flat" cmpd="sng" algn="ctr">
                <a:solidFill>
                  <a:srgbClr val="FA9600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5943600" y="2362200"/>
                <a:ext cx="0" cy="152400"/>
              </a:xfrm>
              <a:prstGeom prst="line">
                <a:avLst/>
              </a:prstGeom>
              <a:noFill/>
              <a:ln w="38100" cap="flat" cmpd="sng" algn="ctr">
                <a:solidFill>
                  <a:srgbClr val="FA9600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1981200" y="2438400"/>
                <a:ext cx="396240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A9600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108" name="TextBox 107"/>
            <p:cNvSpPr txBox="1"/>
            <p:nvPr>
              <p:custDataLst>
                <p:tags r:id="rId28"/>
              </p:custDataLst>
            </p:nvPr>
          </p:nvSpPr>
          <p:spPr>
            <a:xfrm>
              <a:off x="76200" y="2145254"/>
              <a:ext cx="121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cs typeface="Calibri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cs typeface="Calibri" pitchFamily="34" charset="0"/>
                </a:rPr>
                <a:t>1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cs typeface="Calibri" pitchFamily="34" charset="0"/>
                </a:rPr>
                <a:t>  </a:t>
              </a:r>
            </a:p>
          </p:txBody>
        </p:sp>
        <p:sp>
          <p:nvSpPr>
            <p:cNvPr id="109" name="TextBox 108"/>
            <p:cNvSpPr txBox="1"/>
            <p:nvPr>
              <p:custDataLst>
                <p:tags r:id="rId29"/>
              </p:custDataLst>
            </p:nvPr>
          </p:nvSpPr>
          <p:spPr>
            <a:xfrm>
              <a:off x="1305555" y="2177534"/>
              <a:ext cx="18186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Position DAFs as a stand-alone offering</a:t>
              </a:r>
            </a:p>
          </p:txBody>
        </p:sp>
        <p:sp>
          <p:nvSpPr>
            <p:cNvPr id="110" name="TextBox 109"/>
            <p:cNvSpPr txBox="1"/>
            <p:nvPr>
              <p:custDataLst>
                <p:tags r:id="rId30"/>
              </p:custDataLst>
            </p:nvPr>
          </p:nvSpPr>
          <p:spPr>
            <a:xfrm>
              <a:off x="7239000" y="2177534"/>
              <a:ext cx="21336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Position DAFs as an entry-point to grow more flexible assets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5867400" y="2091431"/>
            <a:ext cx="391155" cy="348536"/>
            <a:chOff x="685800" y="5367253"/>
            <a:chExt cx="762000" cy="728748"/>
          </a:xfrm>
        </p:grpSpPr>
        <p:sp>
          <p:nvSpPr>
            <p:cNvPr id="115" name="Oval 114"/>
            <p:cNvSpPr/>
            <p:nvPr>
              <p:custDataLst>
                <p:tags r:id="rId25"/>
              </p:custDataLst>
            </p:nvPr>
          </p:nvSpPr>
          <p:spPr>
            <a:xfrm>
              <a:off x="685800" y="5367253"/>
              <a:ext cx="762000" cy="728748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16" name="Picture 4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 rotWithShape="1">
            <a:blip r:embed="rId43" cstate="print">
              <a:extLst>
                <a:ext uri="{BEBA8EAE-BF5A-486C-A8C5-ECC9F3942E4B}">
                  <a14:imgProps xmlns:a14="http://schemas.microsoft.com/office/drawing/2010/main">
                    <a14:imgLayer r:embed="rId44">
                      <a14:imgEffect>
                        <a14:sharpenSoften amoun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02" r="10498" b="16782"/>
            <a:stretch/>
          </p:blipFill>
          <p:spPr bwMode="auto">
            <a:xfrm>
              <a:off x="858511" y="5486400"/>
              <a:ext cx="436889" cy="522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7" name="Group 116"/>
          <p:cNvGrpSpPr/>
          <p:nvPr/>
        </p:nvGrpSpPr>
        <p:grpSpPr>
          <a:xfrm>
            <a:off x="6549665" y="5749031"/>
            <a:ext cx="2289536" cy="348536"/>
            <a:chOff x="6357622" y="5791200"/>
            <a:chExt cx="2289536" cy="348536"/>
          </a:xfrm>
        </p:grpSpPr>
        <p:grpSp>
          <p:nvGrpSpPr>
            <p:cNvPr id="118" name="Group 117"/>
            <p:cNvGrpSpPr/>
            <p:nvPr/>
          </p:nvGrpSpPr>
          <p:grpSpPr>
            <a:xfrm>
              <a:off x="6357622" y="5791200"/>
              <a:ext cx="391155" cy="348536"/>
              <a:chOff x="685800" y="5367253"/>
              <a:chExt cx="762000" cy="728748"/>
            </a:xfrm>
          </p:grpSpPr>
          <p:sp>
            <p:nvSpPr>
              <p:cNvPr id="120" name="Oval 119"/>
              <p:cNvSpPr/>
              <p:nvPr>
                <p:custDataLst>
                  <p:tags r:id="rId23"/>
                </p:custDataLst>
              </p:nvPr>
            </p:nvSpPr>
            <p:spPr>
              <a:xfrm>
                <a:off x="685800" y="5367253"/>
                <a:ext cx="762000" cy="728748"/>
              </a:xfrm>
              <a:prstGeom prst="ellips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92D0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21" name="Picture 4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 rotWithShape="1">
              <a:blip r:embed="rId43" cstate="print">
                <a:extLst>
                  <a:ext uri="{BEBA8EAE-BF5A-486C-A8C5-ECC9F3942E4B}">
                    <a14:imgProps xmlns:a14="http://schemas.microsoft.com/office/drawing/2010/main">
                      <a14:imgLayer r:embed="rId44">
                        <a14:imgEffect>
                          <a14:sharpenSoften amount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402" r="10498" b="16782"/>
              <a:stretch/>
            </p:blipFill>
            <p:spPr bwMode="auto">
              <a:xfrm>
                <a:off x="858511" y="5486400"/>
                <a:ext cx="436889" cy="522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19" name="TextBox 118"/>
            <p:cNvSpPr txBox="1"/>
            <p:nvPr/>
          </p:nvSpPr>
          <p:spPr>
            <a:xfrm>
              <a:off x="6705601" y="5859251"/>
              <a:ext cx="194155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The aspiration across  participants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019045" y="3278167"/>
            <a:ext cx="391155" cy="348536"/>
            <a:chOff x="5019045" y="3578423"/>
            <a:chExt cx="391155" cy="348536"/>
          </a:xfrm>
        </p:grpSpPr>
        <p:sp>
          <p:nvSpPr>
            <p:cNvPr id="123" name="Oval 122"/>
            <p:cNvSpPr/>
            <p:nvPr>
              <p:custDataLst>
                <p:tags r:id="rId21"/>
              </p:custDataLst>
            </p:nvPr>
          </p:nvSpPr>
          <p:spPr>
            <a:xfrm>
              <a:off x="5019045" y="3578423"/>
              <a:ext cx="391155" cy="348536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24" name="Picture 4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 rotWithShape="1">
            <a:blip r:embed="rId43" cstate="print">
              <a:extLst>
                <a:ext uri="{BEBA8EAE-BF5A-486C-A8C5-ECC9F3942E4B}">
                  <a14:imgProps xmlns:a14="http://schemas.microsoft.com/office/drawing/2010/main">
                    <a14:imgLayer r:embed="rId44">
                      <a14:imgEffect>
                        <a14:sharpenSoften amoun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02" r="10498" b="16782"/>
            <a:stretch/>
          </p:blipFill>
          <p:spPr bwMode="auto">
            <a:xfrm>
              <a:off x="5107702" y="3635407"/>
              <a:ext cx="224267" cy="249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5" name="TextBox 124"/>
          <p:cNvSpPr txBox="1"/>
          <p:nvPr/>
        </p:nvSpPr>
        <p:spPr>
          <a:xfrm>
            <a:off x="457200" y="5792767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</a:rPr>
              <a:t>Self-assessment by CFs</a:t>
            </a:r>
          </a:p>
        </p:txBody>
      </p:sp>
      <p:sp>
        <p:nvSpPr>
          <p:cNvPr id="126" name="Text Box 20"/>
          <p:cNvSpPr txBox="1">
            <a:spLocks noChangeArrowheads="1"/>
          </p:cNvSpPr>
          <p:nvPr/>
        </p:nvSpPr>
        <p:spPr bwMode="auto">
          <a:xfrm>
            <a:off x="539750" y="1419007"/>
            <a:ext cx="7994650" cy="4093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800" dirty="0">
                <a:solidFill>
                  <a:srgbClr val="0064AD"/>
                </a:solidFill>
                <a:effectLst/>
              </a:rPr>
              <a:t>c</a:t>
            </a:r>
            <a:r>
              <a:rPr lang="en-US" sz="2800" dirty="0" smtClean="0">
                <a:solidFill>
                  <a:srgbClr val="0064AD"/>
                </a:solidFill>
                <a:effectLst/>
              </a:rPr>
              <a:t>ommunity foundations share various aspirations</a:t>
            </a:r>
            <a:endParaRPr lang="en-US" sz="2800" dirty="0">
              <a:solidFill>
                <a:srgbClr val="0064AD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9194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“FOR GOOD FOREVER” COMMUNITY FOUNDATION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89505" y="6370638"/>
            <a:ext cx="7800975" cy="487362"/>
          </a:xfrm>
        </p:spPr>
        <p:txBody>
          <a:bodyPr/>
          <a:lstStyle/>
          <a:p>
            <a:r>
              <a:rPr lang="en-US" dirty="0" smtClean="0"/>
              <a:t>“Do More than Grow”</a:t>
            </a:r>
            <a:endParaRPr lang="en-US" dirty="0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3214616" y="2816691"/>
            <a:ext cx="5395984" cy="343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228600" indent="-165100" algn="l"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63500" lvl="0" indent="0" algn="ctr"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1800" b="1" kern="0" dirty="0" smtClean="0">
                <a:solidFill>
                  <a:srgbClr val="595959"/>
                </a:solidFill>
                <a:effectLst/>
              </a:rPr>
              <a:t>Our Message: </a:t>
            </a:r>
          </a:p>
          <a:p>
            <a:pPr marL="63500" lvl="0" indent="0"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1800" kern="0" dirty="0" smtClean="0">
                <a:solidFill>
                  <a:srgbClr val="595959"/>
                </a:solidFill>
                <a:effectLst/>
              </a:rPr>
              <a:t>“This </a:t>
            </a:r>
            <a:r>
              <a:rPr lang="en-US" sz="1800" kern="0" dirty="0">
                <a:solidFill>
                  <a:srgbClr val="595959"/>
                </a:solidFill>
                <a:effectLst/>
              </a:rPr>
              <a:t>is not at all a transactional </a:t>
            </a:r>
            <a:r>
              <a:rPr lang="en-US" sz="1800" kern="0" dirty="0" smtClean="0">
                <a:solidFill>
                  <a:srgbClr val="595959"/>
                </a:solidFill>
                <a:effectLst/>
              </a:rPr>
              <a:t>relationship – we are your long-term partners in giving”</a:t>
            </a:r>
            <a:endParaRPr lang="en-US" sz="1800" kern="0" dirty="0">
              <a:solidFill>
                <a:srgbClr val="595959"/>
              </a:solidFill>
              <a:effectLst/>
            </a:endParaRPr>
          </a:p>
          <a:p>
            <a:pPr marL="63500" lvl="0" indent="0" algn="ctr"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1800" b="1" kern="0" dirty="0" smtClean="0">
                <a:solidFill>
                  <a:srgbClr val="595959"/>
                </a:solidFill>
                <a:effectLst/>
              </a:rPr>
              <a:t>Our Approach: </a:t>
            </a:r>
          </a:p>
          <a:p>
            <a:pPr marL="63500" lvl="0" indent="0"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1800" kern="0" dirty="0" smtClean="0">
                <a:solidFill>
                  <a:srgbClr val="595959"/>
                </a:solidFill>
                <a:effectLst/>
              </a:rPr>
              <a:t>Talk </a:t>
            </a:r>
            <a:r>
              <a:rPr lang="en-US" sz="1800" kern="0" dirty="0">
                <a:solidFill>
                  <a:srgbClr val="595959"/>
                </a:solidFill>
                <a:effectLst/>
              </a:rPr>
              <a:t>with donors when they come through the door about their long-term </a:t>
            </a:r>
            <a:r>
              <a:rPr lang="en-US" sz="1800" kern="0" dirty="0" smtClean="0">
                <a:solidFill>
                  <a:srgbClr val="595959"/>
                </a:solidFill>
                <a:effectLst/>
              </a:rPr>
              <a:t>legacy. Emphasize endowment building, with policies to encourage measured spending</a:t>
            </a:r>
          </a:p>
          <a:p>
            <a:pPr marL="63500" indent="0" algn="ctr"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US" sz="1800" b="1" kern="0" dirty="0">
                <a:solidFill>
                  <a:srgbClr val="595959"/>
                </a:solidFill>
                <a:effectLst/>
              </a:rPr>
              <a:t>Question We Face: </a:t>
            </a:r>
          </a:p>
          <a:p>
            <a:pPr marL="63500" lvl="0" indent="0"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</a:rPr>
              <a:t>How can we balance our emphasis on legacy with current giving and leadership?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438150" y="1412638"/>
            <a:ext cx="79438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7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rgbClr val="336699"/>
                </a:solidFill>
                <a:effectLst/>
              </a:rPr>
              <a:t>cares </a:t>
            </a:r>
            <a:r>
              <a:rPr lang="en-US" sz="2800" kern="0" dirty="0">
                <a:solidFill>
                  <a:srgbClr val="336699"/>
                </a:solidFill>
                <a:effectLst/>
              </a:rPr>
              <a:t>about building long-term philanthropic resources to benefit the community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</a:endParaRPr>
          </a:p>
        </p:txBody>
      </p:sp>
      <p:pic>
        <p:nvPicPr>
          <p:cNvPr id="8" name="Picture 7" descr="seed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3664" y="142571"/>
            <a:ext cx="4006472" cy="709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5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“FOR GOOD FOREVER” COMMUNITY FOUNDATION</a:t>
            </a:r>
            <a:endParaRPr lang="en-US" sz="2400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89505" y="6370638"/>
            <a:ext cx="7800975" cy="487362"/>
          </a:xfrm>
        </p:spPr>
        <p:txBody>
          <a:bodyPr/>
          <a:lstStyle/>
          <a:p>
            <a:r>
              <a:rPr lang="en-US" dirty="0" smtClean="0"/>
              <a:t>“Do More than Grow”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3283803"/>
            <a:ext cx="6019800" cy="907197"/>
            <a:chOff x="426425" y="1066800"/>
            <a:chExt cx="7283959" cy="907197"/>
          </a:xfrm>
        </p:grpSpPr>
        <p:grpSp>
          <p:nvGrpSpPr>
            <p:cNvPr id="12" name="Group 11"/>
            <p:cNvGrpSpPr/>
            <p:nvPr>
              <p:custDataLst>
                <p:tags r:id="rId19"/>
              </p:custDataLst>
            </p:nvPr>
          </p:nvGrpSpPr>
          <p:grpSpPr>
            <a:xfrm>
              <a:off x="426425" y="1132582"/>
              <a:ext cx="7283959" cy="841415"/>
              <a:chOff x="-819650" y="3573959"/>
              <a:chExt cx="9694949" cy="841415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407559" y="3573959"/>
                <a:ext cx="8467740" cy="841415"/>
                <a:chOff x="940959" y="2177534"/>
                <a:chExt cx="8467740" cy="841415"/>
              </a:xfrm>
            </p:grpSpPr>
            <p:grpSp>
              <p:nvGrpSpPr>
                <p:cNvPr id="16" name="Group 15"/>
                <p:cNvGrpSpPr/>
                <p:nvPr>
                  <p:custDataLst>
                    <p:tags r:id="rId22"/>
                  </p:custDataLst>
                </p:nvPr>
              </p:nvGrpSpPr>
              <p:grpSpPr>
                <a:xfrm>
                  <a:off x="3124200" y="2286000"/>
                  <a:ext cx="4191000" cy="152400"/>
                  <a:chOff x="1981200" y="2362200"/>
                  <a:chExt cx="3962400" cy="152400"/>
                </a:xfrm>
              </p:grpSpPr>
              <p:cxnSp>
                <p:nvCxnSpPr>
                  <p:cNvPr id="19" name="Straight Connector 18"/>
                  <p:cNvCxnSpPr/>
                  <p:nvPr/>
                </p:nvCxnSpPr>
                <p:spPr>
                  <a:xfrm>
                    <a:off x="1981200" y="2362200"/>
                    <a:ext cx="0" cy="15240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A9600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5943600" y="2362200"/>
                    <a:ext cx="0" cy="15240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A9600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1981200" y="2438400"/>
                    <a:ext cx="3962400" cy="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A9600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" name="TextBox 16"/>
                <p:cNvSpPr txBox="1"/>
                <p:nvPr>
                  <p:custDataLst>
                    <p:tags r:id="rId23"/>
                  </p:custDataLst>
                </p:nvPr>
              </p:nvSpPr>
              <p:spPr>
                <a:xfrm>
                  <a:off x="940959" y="2177534"/>
                  <a:ext cx="22005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/>
                    </a:rPr>
                    <a:t>Support DAF grantmaking that meets donors’ priorities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8" name="TextBox 17"/>
                <p:cNvSpPr txBox="1"/>
                <p:nvPr>
                  <p:custDataLst>
                    <p:tags r:id="rId24"/>
                  </p:custDataLst>
                </p:nvPr>
              </p:nvSpPr>
              <p:spPr>
                <a:xfrm>
                  <a:off x="7275100" y="2187952"/>
                  <a:ext cx="2133599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/>
                    </a:rPr>
                    <a:t>Align DAF grantmaking with priorities identified by the CF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15" name="TextBox 14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-819650" y="3594557"/>
                <a:ext cx="1219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cs typeface="Calibri" pitchFamily="34" charset="0"/>
                  </a:rPr>
                  <a:t> 4</a:t>
                </a: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cs typeface="Calibri" pitchFamily="34" charset="0"/>
                  </a:rPr>
                  <a:t>   </a:t>
                </a:r>
              </a:p>
            </p:txBody>
          </p:sp>
        </p:grpSp>
        <p:sp>
          <p:nvSpPr>
            <p:cNvPr id="13" name="Oval 12"/>
            <p:cNvSpPr/>
            <p:nvPr>
              <p:custDataLst>
                <p:tags r:id="rId20"/>
              </p:custDataLst>
            </p:nvPr>
          </p:nvSpPr>
          <p:spPr>
            <a:xfrm>
              <a:off x="4195239" y="1066800"/>
              <a:ext cx="692356" cy="533400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0064A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478" y="2445603"/>
            <a:ext cx="6019800" cy="907197"/>
            <a:chOff x="426425" y="1066800"/>
            <a:chExt cx="7283959" cy="907197"/>
          </a:xfrm>
        </p:grpSpPr>
        <p:grpSp>
          <p:nvGrpSpPr>
            <p:cNvPr id="23" name="Group 22"/>
            <p:cNvGrpSpPr/>
            <p:nvPr>
              <p:custDataLst>
                <p:tags r:id="rId13"/>
              </p:custDataLst>
            </p:nvPr>
          </p:nvGrpSpPr>
          <p:grpSpPr>
            <a:xfrm>
              <a:off x="426425" y="1132582"/>
              <a:ext cx="7283959" cy="841415"/>
              <a:chOff x="-819650" y="3573959"/>
              <a:chExt cx="9694949" cy="841415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407559" y="3573959"/>
                <a:ext cx="8467740" cy="841415"/>
                <a:chOff x="940959" y="2177534"/>
                <a:chExt cx="8467740" cy="841415"/>
              </a:xfrm>
            </p:grpSpPr>
            <p:grpSp>
              <p:nvGrpSpPr>
                <p:cNvPr id="27" name="Group 26"/>
                <p:cNvGrpSpPr/>
                <p:nvPr>
                  <p:custDataLst>
                    <p:tags r:id="rId16"/>
                  </p:custDataLst>
                </p:nvPr>
              </p:nvGrpSpPr>
              <p:grpSpPr>
                <a:xfrm>
                  <a:off x="3124200" y="2286000"/>
                  <a:ext cx="4191000" cy="152400"/>
                  <a:chOff x="1981200" y="2362200"/>
                  <a:chExt cx="3962400" cy="152400"/>
                </a:xfrm>
              </p:grpSpPr>
              <p:cxnSp>
                <p:nvCxnSpPr>
                  <p:cNvPr id="30" name="Straight Connector 29"/>
                  <p:cNvCxnSpPr/>
                  <p:nvPr/>
                </p:nvCxnSpPr>
                <p:spPr>
                  <a:xfrm>
                    <a:off x="1981200" y="2362200"/>
                    <a:ext cx="0" cy="15240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A9600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>
                    <a:off x="5943600" y="2362200"/>
                    <a:ext cx="0" cy="15240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A9600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1981200" y="2438400"/>
                    <a:ext cx="3962400" cy="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A9600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8" name="TextBox 27"/>
                <p:cNvSpPr txBox="1"/>
                <p:nvPr>
                  <p:custDataLst>
                    <p:tags r:id="rId17"/>
                  </p:custDataLst>
                </p:nvPr>
              </p:nvSpPr>
              <p:spPr>
                <a:xfrm>
                  <a:off x="940959" y="2177534"/>
                  <a:ext cx="220056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/>
                    </a:rPr>
                    <a:t>Position DAFs as a stand-alone offering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9" name="TextBox 28"/>
                <p:cNvSpPr txBox="1"/>
                <p:nvPr>
                  <p:custDataLst>
                    <p:tags r:id="rId18"/>
                  </p:custDataLst>
                </p:nvPr>
              </p:nvSpPr>
              <p:spPr>
                <a:xfrm>
                  <a:off x="7275100" y="2187952"/>
                  <a:ext cx="2133599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/>
                    </a:rPr>
                    <a:t>Position DAFs as an entry point to grow more flexible assets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26" name="TextBox 25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-819650" y="3594557"/>
                <a:ext cx="1219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cs typeface="Calibri" pitchFamily="34" charset="0"/>
                  </a:rPr>
                  <a:t> </a:t>
                </a: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cs typeface="Calibri" pitchFamily="34" charset="0"/>
                  </a:rPr>
                  <a:t>1   </a:t>
                </a:r>
              </a:p>
            </p:txBody>
          </p:sp>
        </p:grpSp>
        <p:sp>
          <p:nvSpPr>
            <p:cNvPr id="24" name="Oval 23"/>
            <p:cNvSpPr/>
            <p:nvPr>
              <p:custDataLst>
                <p:tags r:id="rId14"/>
              </p:custDataLst>
            </p:nvPr>
          </p:nvSpPr>
          <p:spPr>
            <a:xfrm>
              <a:off x="5439125" y="1066800"/>
              <a:ext cx="692356" cy="533400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0064A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roup 32"/>
          <p:cNvGrpSpPr/>
          <p:nvPr>
            <p:custDataLst>
              <p:tags r:id="rId1"/>
            </p:custDataLst>
          </p:nvPr>
        </p:nvGrpSpPr>
        <p:grpSpPr>
          <a:xfrm>
            <a:off x="0" y="5069919"/>
            <a:ext cx="6029280" cy="1026081"/>
            <a:chOff x="-819650" y="3573959"/>
            <a:chExt cx="9710215" cy="1026081"/>
          </a:xfrm>
        </p:grpSpPr>
        <p:grpSp>
          <p:nvGrpSpPr>
            <p:cNvPr id="34" name="Group 33"/>
            <p:cNvGrpSpPr/>
            <p:nvPr/>
          </p:nvGrpSpPr>
          <p:grpSpPr>
            <a:xfrm>
              <a:off x="407559" y="3573959"/>
              <a:ext cx="8483006" cy="1026081"/>
              <a:chOff x="940959" y="2177534"/>
              <a:chExt cx="8483006" cy="1026081"/>
            </a:xfrm>
          </p:grpSpPr>
          <p:grpSp>
            <p:nvGrpSpPr>
              <p:cNvPr id="36" name="Group 35"/>
              <p:cNvGrpSpPr/>
              <p:nvPr>
                <p:custDataLst>
                  <p:tags r:id="rId10"/>
                </p:custDataLst>
              </p:nvPr>
            </p:nvGrpSpPr>
            <p:grpSpPr>
              <a:xfrm>
                <a:off x="3124200" y="2286000"/>
                <a:ext cx="4191000" cy="152400"/>
                <a:chOff x="1981200" y="2362200"/>
                <a:chExt cx="3962400" cy="152400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>
                  <a:off x="1981200" y="2362200"/>
                  <a:ext cx="0" cy="1524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A960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5943600" y="2362200"/>
                  <a:ext cx="0" cy="1524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A960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1981200" y="2438400"/>
                  <a:ext cx="3962400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A960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sp>
            <p:nvSpPr>
              <p:cNvPr id="37" name="TextBox 36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940959" y="2177534"/>
                <a:ext cx="22005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rPr>
                  <a:t>DAFs are a “loss-leader” to bring in other fund types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8" name="TextBox 37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7077005" y="2187952"/>
                <a:ext cx="234696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rPr>
                  <a:t>DAFs should generate a </a:t>
                </a:r>
              </a:p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rPr>
                  <a:t>surplus to support other areas of our operations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35" name="TextBox 34"/>
            <p:cNvSpPr txBox="1"/>
            <p:nvPr>
              <p:custDataLst>
                <p:tags r:id="rId9"/>
              </p:custDataLst>
            </p:nvPr>
          </p:nvSpPr>
          <p:spPr>
            <a:xfrm>
              <a:off x="-819650" y="3594557"/>
              <a:ext cx="121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cs typeface="Calibri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cs typeface="Calibri" pitchFamily="34" charset="0"/>
                </a:rPr>
                <a:t>6   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478" y="4198203"/>
            <a:ext cx="6019800" cy="907197"/>
            <a:chOff x="426425" y="1066800"/>
            <a:chExt cx="7283959" cy="907197"/>
          </a:xfrm>
        </p:grpSpPr>
        <p:grpSp>
          <p:nvGrpSpPr>
            <p:cNvPr id="43" name="Group 42"/>
            <p:cNvGrpSpPr/>
            <p:nvPr>
              <p:custDataLst>
                <p:tags r:id="rId3"/>
              </p:custDataLst>
            </p:nvPr>
          </p:nvGrpSpPr>
          <p:grpSpPr>
            <a:xfrm>
              <a:off x="426425" y="1132582"/>
              <a:ext cx="7283959" cy="841415"/>
              <a:chOff x="-819650" y="3573959"/>
              <a:chExt cx="9694949" cy="841415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407559" y="3573959"/>
                <a:ext cx="8467740" cy="841415"/>
                <a:chOff x="940959" y="2177534"/>
                <a:chExt cx="8467740" cy="841415"/>
              </a:xfrm>
            </p:grpSpPr>
            <p:grpSp>
              <p:nvGrpSpPr>
                <p:cNvPr id="47" name="Group 46"/>
                <p:cNvGrpSpPr/>
                <p:nvPr>
                  <p:custDataLst>
                    <p:tags r:id="rId6"/>
                  </p:custDataLst>
                </p:nvPr>
              </p:nvGrpSpPr>
              <p:grpSpPr>
                <a:xfrm>
                  <a:off x="3124200" y="2286000"/>
                  <a:ext cx="4191000" cy="152400"/>
                  <a:chOff x="1981200" y="2362200"/>
                  <a:chExt cx="3962400" cy="152400"/>
                </a:xfrm>
              </p:grpSpPr>
              <p:cxnSp>
                <p:nvCxnSpPr>
                  <p:cNvPr id="50" name="Straight Connector 49"/>
                  <p:cNvCxnSpPr/>
                  <p:nvPr/>
                </p:nvCxnSpPr>
                <p:spPr>
                  <a:xfrm>
                    <a:off x="1981200" y="2362200"/>
                    <a:ext cx="0" cy="15240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A9600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>
                    <a:off x="5943600" y="2362200"/>
                    <a:ext cx="0" cy="15240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A9600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1981200" y="2438400"/>
                    <a:ext cx="3962400" cy="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A9600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8" name="TextBox 47"/>
                <p:cNvSpPr txBox="1"/>
                <p:nvPr>
                  <p:custDataLst>
                    <p:tags r:id="rId7"/>
                  </p:custDataLst>
                </p:nvPr>
              </p:nvSpPr>
              <p:spPr>
                <a:xfrm>
                  <a:off x="940959" y="2177534"/>
                  <a:ext cx="22005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/>
                    </a:rPr>
                    <a:t>Promote grantmaking to organizations anywhere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49" name="TextBox 48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7275100" y="2187952"/>
                  <a:ext cx="2133599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/>
                    </a:rPr>
                    <a:t>Promote grantmaking to local organizations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46" name="TextBox 45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-819650" y="3594557"/>
                <a:ext cx="1219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cs typeface="Calibri" pitchFamily="34" charset="0"/>
                  </a:rPr>
                  <a:t> </a:t>
                </a: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cs typeface="Calibri" pitchFamily="34" charset="0"/>
                  </a:rPr>
                  <a:t>5   </a:t>
                </a:r>
              </a:p>
            </p:txBody>
          </p:sp>
        </p:grpSp>
        <p:sp>
          <p:nvSpPr>
            <p:cNvPr id="44" name="Oval 43"/>
            <p:cNvSpPr/>
            <p:nvPr>
              <p:custDataLst>
                <p:tags r:id="rId4"/>
              </p:custDataLst>
            </p:nvPr>
          </p:nvSpPr>
          <p:spPr>
            <a:xfrm>
              <a:off x="4195239" y="1066800"/>
              <a:ext cx="692356" cy="533400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0064A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096000" y="2481590"/>
            <a:ext cx="2362200" cy="708630"/>
            <a:chOff x="5791200" y="2100590"/>
            <a:chExt cx="2362200" cy="708630"/>
          </a:xfrm>
        </p:grpSpPr>
        <p:sp>
          <p:nvSpPr>
            <p:cNvPr id="54" name="Rectangle 53"/>
            <p:cNvSpPr/>
            <p:nvPr/>
          </p:nvSpPr>
          <p:spPr>
            <a:xfrm>
              <a:off x="5867400" y="2391251"/>
              <a:ext cx="946285" cy="385465"/>
            </a:xfrm>
            <a:prstGeom prst="rect">
              <a:avLst/>
            </a:prstGeom>
            <a:solidFill>
              <a:srgbClr val="FA96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791200" y="2100590"/>
              <a:ext cx="20193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Pledge planned gifts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781800" y="2286000"/>
              <a:ext cx="137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34% vs</a:t>
              </a:r>
              <a:b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</a:b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13% average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096000" y="3429000"/>
            <a:ext cx="2019300" cy="751820"/>
            <a:chOff x="5791200" y="2090916"/>
            <a:chExt cx="2019300" cy="751820"/>
          </a:xfrm>
        </p:grpSpPr>
        <p:sp>
          <p:nvSpPr>
            <p:cNvPr id="58" name="Rectangle 57"/>
            <p:cNvSpPr/>
            <p:nvPr/>
          </p:nvSpPr>
          <p:spPr>
            <a:xfrm>
              <a:off x="5867399" y="2391251"/>
              <a:ext cx="609601" cy="385465"/>
            </a:xfrm>
            <a:prstGeom prst="rect">
              <a:avLst/>
            </a:prstGeom>
            <a:solidFill>
              <a:srgbClr val="FA96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791200" y="2090916"/>
              <a:ext cx="20193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Contribute to flexible funds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477000" y="2319516"/>
              <a:ext cx="1333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23% vs 21% average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096000" y="4276874"/>
            <a:ext cx="3124200" cy="742146"/>
            <a:chOff x="5791200" y="2100590"/>
            <a:chExt cx="3124200" cy="742146"/>
          </a:xfrm>
        </p:grpSpPr>
        <p:sp>
          <p:nvSpPr>
            <p:cNvPr id="62" name="Rectangle 61"/>
            <p:cNvSpPr/>
            <p:nvPr/>
          </p:nvSpPr>
          <p:spPr>
            <a:xfrm>
              <a:off x="5867397" y="2391251"/>
              <a:ext cx="1676403" cy="385465"/>
            </a:xfrm>
            <a:prstGeom prst="rect">
              <a:avLst/>
            </a:prstGeom>
            <a:solidFill>
              <a:srgbClr val="FA96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791200" y="2100590"/>
              <a:ext cx="20193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Local grant dollars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543800" y="2319516"/>
              <a:ext cx="137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60% vs </a:t>
              </a:r>
              <a:b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</a:b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63% average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2416904" y="1915180"/>
            <a:ext cx="5203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For Good Forever – High Levels of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P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lanned Giving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096000" y="5181600"/>
            <a:ext cx="2869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A9600"/>
                </a:solidFill>
                <a:effectLst/>
                <a:uLnTx/>
                <a:uFillTx/>
                <a:latin typeface="Arial"/>
              </a:rPr>
              <a:t>Effective Fee: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Relatively low – subsidizing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DAFs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200408" y="2589825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4AD"/>
                </a:solidFill>
                <a:effectLst/>
                <a:uLnTx/>
                <a:uFillTx/>
                <a:latin typeface="Arial"/>
              </a:rPr>
              <a:t>2012</a:t>
            </a:r>
          </a:p>
        </p:txBody>
      </p:sp>
      <p:sp>
        <p:nvSpPr>
          <p:cNvPr id="68" name="Oval 67"/>
          <p:cNvSpPr/>
          <p:nvPr>
            <p:custDataLst>
              <p:tags r:id="rId2"/>
            </p:custDataLst>
          </p:nvPr>
        </p:nvSpPr>
        <p:spPr>
          <a:xfrm>
            <a:off x="3124200" y="5029200"/>
            <a:ext cx="572195" cy="53340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0064A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200400" y="5163979"/>
            <a:ext cx="4243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4AD"/>
                </a:solidFill>
                <a:effectLst/>
                <a:uLnTx/>
                <a:uFillTx/>
                <a:latin typeface="Arial"/>
              </a:rPr>
              <a:t>2012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200400" y="4342512"/>
            <a:ext cx="4243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4AD"/>
                </a:solidFill>
                <a:effectLst/>
                <a:uLnTx/>
                <a:uFillTx/>
                <a:latin typeface="Arial"/>
              </a:rPr>
              <a:t>2012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181328" y="3429000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4AD"/>
                </a:solidFill>
                <a:effectLst/>
                <a:uLnTx/>
                <a:uFillTx/>
                <a:latin typeface="Arial"/>
              </a:rPr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355561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39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#m/%#d/%Y&lt;/m_strFormatTime&gt;&lt;/m_precDefaultDate&gt;&lt;m_precDefaultYear/&gt;&lt;m_precDefaultQuarter/&gt;&lt;m_precDefaultMonth/&gt;&lt;m_precDefaultWeek/&gt;&lt;m_precDefaultDay/&gt;&lt;m_mruColor&gt;&lt;m_vecMRU length=&quot;3&quot;&gt;&lt;elem m_fUsage=&quot;1.00000000000000000000E+000&quot;&gt;&lt;m_msothmcolidx val=&quot;0&quot;/&gt;&lt;m_rgb r=&quot;6a&quot; g=&quot;7f&quot; b=&quot;10&quot;/&gt;&lt;m_ppcolschidx tagver0=&quot;23004&quot; tagname0=&quot;m_ppcolschidxUNRECOGNIZED&quot; val=&quot;0&quot;/&gt;&lt;m_nBrightness val=&quot;0&quot;/&gt;&lt;/elem&gt;&lt;elem m_fUsage=&quot;9.00000000000000020000E-001&quot;&gt;&lt;m_msothmcolidx val=&quot;0&quot;/&gt;&lt;m_rgb r=&quot;9a&quot; g=&quot;9b&quot; b=&quot;9c&quot;/&gt;&lt;m_ppcolschidx tagver0=&quot;23004&quot; tagname0=&quot;m_ppcolschidxUNRECOGNIZED&quot; val=&quot;0&quot;/&gt;&lt;m_nBrightness val=&quot;0&quot;/&gt;&lt;/elem&gt;&lt;elem m_fUsage=&quot;8.10000000000000050000E-001&quot;&gt;&lt;m_msothmcolidx val=&quot;0&quot;/&gt;&lt;m_rgb r=&quot;f2&quot; g=&quot;64&quot; b=&quot;22&quot;/&gt;&lt;m_ppcolschidx tagver0=&quot;23004&quot; tagname0=&quot;m_ppcolschidxUNRECOGNIZED&quot; val=&quot;0&quot;/&gt;&lt;m_nBrightness val=&quot;0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6WFUlIzH0iyOmKbMO7xy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hiJ06f1qEOGQ9YDyfkk0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wqezprvEO7dExXyzB25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iwlRJyN0mtPVZDsXtbS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.Hska6j1kGvgZ1TbdbC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7qqnoLqk2uC_S0VwZW_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XikBDVYEqmscrxk6n7v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iwlRJyN0mtPVZDsXtbS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.Hska6j1kGvgZ1TbdbC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7qqnoLqk2uC_S0VwZW_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XikBDVYEqmscrxk6n7v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azBvrYfkqIMn0kCa.wr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hiJ06f1qEOGQ9YDyfkk0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wqezprvEO7dExXyzB25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iwlRJyN0mtPVZDsXtbS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.Hska6j1kGvgZ1TbdbC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7qqnoLqk2uC_S0VwZW_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XikBDVYEqmscrxk6n7v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hiJ06f1qEOGQ9YDyfkk0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wqezprvEO7dExXyzB25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iwlRJyN0mtPVZDsXtbS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.Hska6j1kGvgZ1TbdbC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.Hska6j1kGvgZ1TbdbCA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7qqnoLqk2uC_S0VwZW_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XikBDVYEqmscrxk6n7v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hiJ06f1qEOGQ9YDyfkk0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wqezprvEO7dExXyzB25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hiJ06f1qEOGQ9YDyfkk0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wqezprvEO7dExXyzB25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iwlRJyN0mtPVZDsXtbS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.Hska6j1kGvgZ1TbdbCA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7qqnoLqk2uC_S0VwZW_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XikBDVYEqmscrxk6n7v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7qqnoLqk2uC_S0VwZW_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iwlRJyN0mtPVZDsXtbS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.Hska6j1kGvgZ1TbdbCA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7qqnoLqk2uC_S0VwZW_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XikBDVYEqmscrxk6n7v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hiJ06f1qEOGQ9YDyfkk0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wqezprvEO7dExXyzB25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iwlRJyN0mtPVZDsXtbS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.Hska6j1kGvgZ1TbdbCA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7qqnoLqk2uC_S0VwZW_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XikBDVYEqmscrxk6n7v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XikBDVYEqmscrxk6n7vg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hiJ06f1qEOGQ9YDyfkk0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wqezprvEO7dExXyzB25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iwlRJyN0mtPVZDsXtbSg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.Hska6j1kGvgZ1TbdbCA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7qqnoLqk2uC_S0VwZW_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XikBDVYEqmscrxk6n7v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1K_8m6R7k6FT0BK2YtpC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YLQ4NFL5EmFjSwyrlRbh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Yq3jpSb0iRfk46xl1Gr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.Hska6j1kGvgZ1TbdbCA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wfZTaQjkijItB31xhP9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jGLMa6vkSpuGc3.ZnZ4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7qqnoLqk2uC_S0VwZW_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XikBDVYEqmscrxk6n7v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.Hska6j1kGvgZ1TbdbCA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7qqnoLqk2uC_S0VwZW_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XikBDVYEqmscrxk6n7v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.Hska6j1kGvgZ1TbdbCA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7qqnoLqk2uC_S0VwZW_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XikBDVYEqmscrxk6n7v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iwlRJyN0mtPVZDsXtbS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iwlRJyN0mtPVZDsXtbS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iwlRJyN0mtPVZDsXtbS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iwlRJyN0mtPVZDsXtbS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iwlRJyN0mtPVZDsXtbS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6V9FKBC0CVAEJLXAT7a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HFqjxcCpkmO88gLMkCGF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6V9FKBC0CVAEJLXAT7a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HFqjxcCpkmO88gLMkCGF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6V9FKBC0CVAEJLXAT7a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HFqjxcCpkmO88gLMkCGF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.Hska6j1kGvgZ1TbdbCA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iwlRJyN0mtPVZDsXtbS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7qqnoLqk2uC_S0VwZW_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XikBDVYEqmscrxk6n7v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6V9FKBC0CVAEJLXAT7a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HFqjxcCpkmO88gLMkCGF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.Hska6j1kGvgZ1TbdbCA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7qqnoLqk2uC_S0VwZW_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XikBDVYEqmscrxk6n7v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6V9FKBC0CVAEJLXAT7a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HFqjxcCpkmO88gLMkCGF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6V9FKBC0CVAEJLXAT7a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HFqjxcCpkmO88gLMkCGF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6V9FKBC0CVAEJLXAT7a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HFqjxcCpkmO88gLMkCGF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hiJ06f1qEOGQ9YDyfkk0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wqezprvEO7dExXyzB25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hiJ06f1qEOGQ9YDyfkk0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wqezprvEO7dExXyzB25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iwlRJyN0mtPVZDsXtbS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.Hska6j1kGvgZ1TbdbCA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7qqnoLqk2uC_S0VwZW_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XikBDVYEqmscrxk6n7v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iwlRJyN0mtPVZDsXtbS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.Hska6j1kGvgZ1TbdbCA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7qqnoLqk2uC_S0VwZW_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XikBDVYEqmscrxk6n7v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hiJ06f1qEOGQ9YDyfkk0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wqezprvEO7dExXyzB25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iwlRJyN0mtPVZDsXtbS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.Hska6j1kGvgZ1TbdbCA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7qqnoLqk2uC_S0VwZW_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XikBDVYEqmscrxk6n7v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hiJ06f1qEOGQ9YDyfkk0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wqezprvEO7dExXyzB25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9iumypMECZGs1ze2fWu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iwlRJyN0mtPVZDsXtbS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.Hska6j1kGvgZ1TbdbCA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7qqnoLqk2uC_S0VwZW_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XikBDVYEqmscrxk6n7v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hiJ06f1qEOGQ9YDyfkk0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wqezprvEO7dExXyzB25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hiJ06f1qEOGQ9YDyfkk0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wqezprvEO7dExXyzB25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iwlRJyN0mtPVZDsXtbS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.Hska6j1kGvgZ1TbdbCA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LpMIOqz9E.EmAertoR5U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7qqnoLqk2uC_S0VwZW_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XikBDVYEqmscrxk6n7v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iwlRJyN0mtPVZDsXtbS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.Hska6j1kGvgZ1TbdbCA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7qqnoLqk2uC_S0VwZW_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XikBDVYEqmscrxk6n7v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hiJ06f1qEOGQ9YDyfkk0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wqezprvEO7dExXyzB25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iwlRJyN0mtPVZDsXtbS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.Hska6j1kGvgZ1TbdbCA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.XULmwhxEilCOiLQ4Iun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7qqnoLqk2uC_S0VwZW_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XikBDVYEqmscrxk6n7v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hiJ06f1qEOGQ9YDyfkk0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wqezprvEO7dExXyzB25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iwlRJyN0mtPVZDsXtbS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.Hska6j1kGvgZ1TbdbCA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7qqnoLqk2uC_S0VwZW_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XikBDVYEqmscrxk6n7v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hiJ06f1qEOGQ9YDyfkk0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wqezprvEO7dExXyzB25A"/>
</p:tagLst>
</file>

<file path=ppt/theme/theme1.xml><?xml version="1.0" encoding="utf-8"?>
<a:theme xmlns:a="http://schemas.openxmlformats.org/drawingml/2006/main" name="blank">
  <a:themeElements>
    <a:clrScheme name="Custom 1">
      <a:dk1>
        <a:sysClr val="windowText" lastClr="000000"/>
      </a:dk1>
      <a:lt1>
        <a:sysClr val="window" lastClr="FFFFFF"/>
      </a:lt1>
      <a:dk2>
        <a:srgbClr val="005AAA"/>
      </a:dk2>
      <a:lt2>
        <a:srgbClr val="EEECE1"/>
      </a:lt2>
      <a:accent1>
        <a:srgbClr val="0094B3"/>
      </a:accent1>
      <a:accent2>
        <a:srgbClr val="A70240"/>
      </a:accent2>
      <a:accent3>
        <a:srgbClr val="6A7F10"/>
      </a:accent3>
      <a:accent4>
        <a:srgbClr val="4F4C25"/>
      </a:accent4>
      <a:accent5>
        <a:srgbClr val="F26422"/>
      </a:accent5>
      <a:accent6>
        <a:srgbClr val="9A9B9C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595959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3_blank">
  <a:themeElements>
    <a:clrScheme name="CFI final">
      <a:dk1>
        <a:srgbClr val="000000"/>
      </a:dk1>
      <a:lt1>
        <a:srgbClr val="FFFFFF"/>
      </a:lt1>
      <a:dk2>
        <a:srgbClr val="0064AD"/>
      </a:dk2>
      <a:lt2>
        <a:srgbClr val="6A7F10"/>
      </a:lt2>
      <a:accent1>
        <a:srgbClr val="FA9600"/>
      </a:accent1>
      <a:accent2>
        <a:srgbClr val="A70240"/>
      </a:accent2>
      <a:accent3>
        <a:srgbClr val="808080"/>
      </a:accent3>
      <a:accent4>
        <a:srgbClr val="000000"/>
      </a:accent4>
      <a:accent5>
        <a:srgbClr val="0094B3"/>
      </a:accent5>
      <a:accent6>
        <a:srgbClr val="AABFA2"/>
      </a:accent6>
      <a:hlink>
        <a:srgbClr val="FDC689"/>
      </a:hlink>
      <a:folHlink>
        <a:srgbClr val="DF8A96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>
          <a:solidFill>
            <a:schemeClr val="accent6"/>
          </a:solidFill>
        </a:ln>
        <a:effectLst/>
        <a:extLst/>
      </a:spPr>
      <a:bodyPr vert="horz" wrap="square" lIns="91440" tIns="91440" rIns="91440" bIns="9144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i="0" u="none" strike="noStrike" normalizeH="0" baseline="0" dirty="0" err="1" smtClean="0">
            <a:effectLst/>
            <a:latin typeface="Arial" pitchFamily="34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bg2"/>
          </a:solidFill>
          <a:prstDash val="solid"/>
          <a:round/>
          <a:headEnd type="none" w="med" len="med"/>
          <a:tailEnd type="none" w="lg" len="med"/>
        </a:ln>
        <a:effectLst/>
        <a:extLst/>
      </a:spPr>
      <a:bodyPr/>
      <a:lstStyle/>
    </a:lnDef>
    <a:txDef>
      <a:spPr>
        <a:noFill/>
      </a:spPr>
      <a:bodyPr wrap="square" rtlCol="0">
        <a:noAutofit/>
      </a:bodyPr>
      <a:lstStyle>
        <a:defPPr algn="l">
          <a:defRPr sz="1600" dirty="0" smtClean="0">
            <a:solidFill>
              <a:schemeClr val="tx1"/>
            </a:solidFill>
            <a:effectLst/>
          </a:defRPr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A7F10"/>
        </a:accent1>
        <a:accent2>
          <a:srgbClr val="A70240"/>
        </a:accent2>
        <a:accent3>
          <a:srgbClr val="FFFFFF"/>
        </a:accent3>
        <a:accent4>
          <a:srgbClr val="000000"/>
        </a:accent4>
        <a:accent5>
          <a:srgbClr val="B9C0AA"/>
        </a:accent5>
        <a:accent6>
          <a:srgbClr val="970239"/>
        </a:accent6>
        <a:hlink>
          <a:srgbClr val="0064AD"/>
        </a:hlink>
        <a:folHlink>
          <a:srgbClr val="DE8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">
  <a:themeElements>
    <a:clrScheme name="CF INSIGHTS_DEFAULT">
      <a:dk1>
        <a:srgbClr val="000000"/>
      </a:dk1>
      <a:lt1>
        <a:srgbClr val="FFFFFF"/>
      </a:lt1>
      <a:dk2>
        <a:srgbClr val="0064AD"/>
      </a:dk2>
      <a:lt2>
        <a:srgbClr val="6A7F10"/>
      </a:lt2>
      <a:accent1>
        <a:srgbClr val="FA9600"/>
      </a:accent1>
      <a:accent2>
        <a:srgbClr val="A70240"/>
      </a:accent2>
      <a:accent3>
        <a:srgbClr val="808080"/>
      </a:accent3>
      <a:accent4>
        <a:srgbClr val="000000"/>
      </a:accent4>
      <a:accent5>
        <a:srgbClr val="0094B3"/>
      </a:accent5>
      <a:accent6>
        <a:srgbClr val="AABFA2"/>
      </a:accent6>
      <a:hlink>
        <a:srgbClr val="0064AD"/>
      </a:hlink>
      <a:folHlink>
        <a:srgbClr val="0064A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>
          <a:outerShdw dist="35921" dir="2700000" algn="ctr" rotWithShape="0">
            <a:schemeClr val="tx1"/>
          </a:outerShdw>
        </a:effectLst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>
          <a:outerShdw dist="35921" dir="2700000" algn="ctr" rotWithShape="0">
            <a:schemeClr val="tx1"/>
          </a:outerShdw>
        </a:effectLst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A7F10"/>
        </a:accent1>
        <a:accent2>
          <a:srgbClr val="A70240"/>
        </a:accent2>
        <a:accent3>
          <a:srgbClr val="FFFFFF"/>
        </a:accent3>
        <a:accent4>
          <a:srgbClr val="000000"/>
        </a:accent4>
        <a:accent5>
          <a:srgbClr val="B9C0AA"/>
        </a:accent5>
        <a:accent6>
          <a:srgbClr val="970239"/>
        </a:accent6>
        <a:hlink>
          <a:srgbClr val="0064AD"/>
        </a:hlink>
        <a:folHlink>
          <a:srgbClr val="DE8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ilanthropy SW Presentation">
  <a:themeElements>
    <a:clrScheme name="CF Insights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366092"/>
      </a:accent1>
      <a:accent2>
        <a:srgbClr val="953734"/>
      </a:accent2>
      <a:accent3>
        <a:srgbClr val="76923C"/>
      </a:accent3>
      <a:accent4>
        <a:srgbClr val="5F497A"/>
      </a:accent4>
      <a:accent5>
        <a:srgbClr val="31859B"/>
      </a:accent5>
      <a:accent6>
        <a:srgbClr val="E36C09"/>
      </a:accent6>
      <a:hlink>
        <a:srgbClr val="0000BF"/>
      </a:hlink>
      <a:folHlink>
        <a:srgbClr val="5F006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F Insights Content Slide">
  <a:themeElements>
    <a:clrScheme name="CF Insights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366092"/>
      </a:accent1>
      <a:accent2>
        <a:srgbClr val="953734"/>
      </a:accent2>
      <a:accent3>
        <a:srgbClr val="76923C"/>
      </a:accent3>
      <a:accent4>
        <a:srgbClr val="5F497A"/>
      </a:accent4>
      <a:accent5>
        <a:srgbClr val="31859B"/>
      </a:accent5>
      <a:accent6>
        <a:srgbClr val="E36C09"/>
      </a:accent6>
      <a:hlink>
        <a:srgbClr val="0000BF"/>
      </a:hlink>
      <a:folHlink>
        <a:srgbClr val="5F006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F INSIGHTS_DEFAULT">
    <a:dk1>
      <a:srgbClr val="000000"/>
    </a:dk1>
    <a:lt1>
      <a:srgbClr val="FFFFFF"/>
    </a:lt1>
    <a:dk2>
      <a:srgbClr val="0064AD"/>
    </a:dk2>
    <a:lt2>
      <a:srgbClr val="6A7F10"/>
    </a:lt2>
    <a:accent1>
      <a:srgbClr val="FA9600"/>
    </a:accent1>
    <a:accent2>
      <a:srgbClr val="A70240"/>
    </a:accent2>
    <a:accent3>
      <a:srgbClr val="808080"/>
    </a:accent3>
    <a:accent4>
      <a:srgbClr val="000000"/>
    </a:accent4>
    <a:accent5>
      <a:srgbClr val="0094B3"/>
    </a:accent5>
    <a:accent6>
      <a:srgbClr val="AABFA2"/>
    </a:accent6>
    <a:hlink>
      <a:srgbClr val="0064AD"/>
    </a:hlink>
    <a:folHlink>
      <a:srgbClr val="0064AD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1719</TotalTime>
  <Words>2320</Words>
  <Application>Microsoft Office PowerPoint</Application>
  <PresentationFormat>On-screen Show (4:3)</PresentationFormat>
  <Paragraphs>539</Paragraphs>
  <Slides>27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blank</vt:lpstr>
      <vt:lpstr>3_blank</vt:lpstr>
      <vt:lpstr>1_Blank</vt:lpstr>
      <vt:lpstr>Philanthropy SW Presentation</vt:lpstr>
      <vt:lpstr>CF Insights Content Slide</vt:lpstr>
      <vt:lpstr>think-cell Slide</vt:lpstr>
      <vt:lpstr>WA Community Foundation Convening –  Business Model Conversation</vt:lpstr>
      <vt:lpstr>What Motivates You?</vt:lpstr>
      <vt:lpstr>What is a BUSINESS MODEL?</vt:lpstr>
      <vt:lpstr>CFs are continually adapting to changing needs and aspiring to greater growth and impact </vt:lpstr>
      <vt:lpstr>How does data show us different business model choices?   </vt:lpstr>
      <vt:lpstr>The DAF market represents the largest area of gifts, grants, and growth for CFs nationally</vt:lpstr>
      <vt:lpstr>But what motivates CFs to offer and grow DAFs?  </vt:lpstr>
      <vt:lpstr>“FOR GOOD FOREVER” COMMUNITY FOUNDATION</vt:lpstr>
      <vt:lpstr>“FOR GOOD FOREVER” COMMUNITY FOUNDATION</vt:lpstr>
      <vt:lpstr>“FUEL FOR CHANGE” COMMUNITY FOUNDATION</vt:lpstr>
      <vt:lpstr>“FUEL FOR CHANGE” COMMUNITY FOUNDATION</vt:lpstr>
      <vt:lpstr>“LEADER-TO-LEADER” COMMUNITY FOUNDATION</vt:lpstr>
      <vt:lpstr>“LEADER-TO-LEADER” COMMUNITY FOUNDATION</vt:lpstr>
      <vt:lpstr>“DIVERSE, GLOBAL, COMPREHENSIVE”  COMMUNITY FOUNDATION</vt:lpstr>
      <vt:lpstr>“DIVERSE, GLOBAL, COMPREHENSIVE”  COMMUNITY FOUNDATION</vt:lpstr>
      <vt:lpstr>Over the last decade, many CFs have more than doubled their efforts in community leadership</vt:lpstr>
      <vt:lpstr>The business model challenge is fitting together past, present, and future choices</vt:lpstr>
      <vt:lpstr>PowerPoint Presentation</vt:lpstr>
      <vt:lpstr>PowerPoint Presentation</vt:lpstr>
      <vt:lpstr>What can you see about your own CF through by learning across the network and beyond?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Carina Wendel</dc:creator>
  <cp:lastModifiedBy>Rebecca Graves</cp:lastModifiedBy>
  <cp:revision>65</cp:revision>
  <cp:lastPrinted>2015-07-30T20:57:05Z</cp:lastPrinted>
  <dcterms:created xsi:type="dcterms:W3CDTF">2015-07-30T15:35:57Z</dcterms:created>
  <dcterms:modified xsi:type="dcterms:W3CDTF">2015-10-30T20:34:42Z</dcterms:modified>
</cp:coreProperties>
</file>