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21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81783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406400" y="86233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406400" y="867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body" sz="quarter" idx="13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800" i="1">
                <a:solidFill>
                  <a:srgbClr val="5C86B9"/>
                </a:solidFill>
              </a:defRPr>
            </a:lvl1pPr>
          </a:lstStyle>
          <a:p>
            <a:r>
              <a:t>Date</a:t>
            </a:r>
          </a:p>
        </p:txBody>
      </p:sp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355600" y="59055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body" sz="quarter" idx="13"/>
          </p:nvPr>
        </p:nvSpPr>
        <p:spPr>
          <a:xfrm>
            <a:off x="1270000" y="43053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ClrTx/>
              <a:buSzTx/>
              <a:buFontTx/>
              <a:buNone/>
              <a:defRPr sz="3000"/>
            </a:lvl1pPr>
          </a:lstStyle>
          <a:p>
            <a:r>
              <a:t>“Type a quote here.” 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>
                <a:solidFill>
                  <a:srgbClr val="5C86B9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06400" y="86233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406400" y="867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body" sz="quarter" idx="13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800" i="1">
                <a:solidFill>
                  <a:srgbClr val="5C86B9"/>
                </a:solidFill>
              </a:defRPr>
            </a:lvl1pPr>
          </a:lstStyle>
          <a:p>
            <a:r>
              <a:t>Date</a:t>
            </a:r>
          </a:p>
        </p:txBody>
      </p:sp>
      <p:sp>
        <p:nvSpPr>
          <p:cNvPr id="28" name="Shape 28"/>
          <p:cNvSpPr>
            <a:spLocks noGrp="1"/>
          </p:cNvSpPr>
          <p:nvPr>
            <p:ph type="pic" idx="14"/>
          </p:nvPr>
        </p:nvSpPr>
        <p:spPr>
          <a:xfrm>
            <a:off x="368300" y="444500"/>
            <a:ext cx="12268200" cy="6324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06400" y="486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406400" y="49149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406400" y="52705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406400" y="53213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355600" y="1930400"/>
            <a:ext cx="5816600" cy="3238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355600" y="5410200"/>
            <a:ext cx="5816600" cy="3365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  <a:lvl2pPr>
              <a:spcBef>
                <a:spcPts val="4200"/>
              </a:spcBef>
            </a:lvl2pPr>
            <a:lvl3pPr>
              <a:spcBef>
                <a:spcPts val="4200"/>
              </a:spcBef>
            </a:lvl3pPr>
            <a:lvl4pPr>
              <a:spcBef>
                <a:spcPts val="4200"/>
              </a:spcBef>
            </a:lvl4pPr>
            <a:lvl5pPr>
              <a:spcBef>
                <a:spcPts val="42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406400" y="25654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406400" y="26162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355600" y="444500"/>
            <a:ext cx="5816600" cy="2044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half" idx="1"/>
          </p:nvPr>
        </p:nvSpPr>
        <p:spPr>
          <a:xfrm>
            <a:off x="355600" y="2984500"/>
            <a:ext cx="5816600" cy="6324600"/>
          </a:xfrm>
          <a:prstGeom prst="rect">
            <a:avLst/>
          </a:prstGeom>
        </p:spPr>
        <p:txBody>
          <a:bodyPr/>
          <a:lstStyle>
            <a:lvl1pPr marL="381000" indent="-381000">
              <a:defRPr sz="3000"/>
            </a:lvl1pPr>
            <a:lvl2pPr marL="762000" indent="-381000">
              <a:defRPr sz="3000"/>
            </a:lvl2pPr>
            <a:lvl3pPr marL="1143000" indent="-381000">
              <a:defRPr sz="3000"/>
            </a:lvl3pPr>
            <a:lvl4pPr marL="1524000" indent="-381000">
              <a:defRPr sz="3000"/>
            </a:lvl4pPr>
            <a:lvl5pPr marL="1905000" indent="-381000"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355600" y="444500"/>
            <a:ext cx="12293600" cy="8864600"/>
          </a:xfrm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  <a:lvl2pPr>
              <a:spcBef>
                <a:spcPts val="4200"/>
              </a:spcBef>
            </a:lvl2pPr>
            <a:lvl3pPr>
              <a:spcBef>
                <a:spcPts val="4200"/>
              </a:spcBef>
            </a:lvl3pPr>
            <a:lvl4pPr>
              <a:spcBef>
                <a:spcPts val="4200"/>
              </a:spcBef>
            </a:lvl4pPr>
            <a:lvl5pPr>
              <a:spcBef>
                <a:spcPts val="42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half" idx="13"/>
          </p:nvPr>
        </p:nvSpPr>
        <p:spPr>
          <a:xfrm>
            <a:off x="6502400" y="4813300"/>
            <a:ext cx="6121400" cy="4356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sz="half" idx="14"/>
          </p:nvPr>
        </p:nvSpPr>
        <p:spPr>
          <a:xfrm>
            <a:off x="6502400" y="444500"/>
            <a:ext cx="6121400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pic" idx="15"/>
          </p:nvPr>
        </p:nvSpPr>
        <p:spPr>
          <a:xfrm>
            <a:off x="368300" y="444500"/>
            <a:ext cx="6121400" cy="872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06400" y="25654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406400" y="26162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2331700" y="9220200"/>
            <a:ext cx="3175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508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1pPr>
      <a:lvl2pPr marL="1016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2pPr>
      <a:lvl3pPr marL="1524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3pPr>
      <a:lvl4pPr marL="2032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4pPr>
      <a:lvl5pPr marL="2540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5pPr>
      <a:lvl6pPr marL="3048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6pPr>
      <a:lvl7pPr marL="3556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7pPr>
      <a:lvl8pPr marL="4064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8pPr>
      <a:lvl9pPr marL="4572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November 2, 2015</a:t>
            </a:r>
          </a:p>
        </p:txBody>
      </p:sp>
      <p:sp>
        <p:nvSpPr>
          <p:cNvPr id="134" name="Shape 13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Snapshot: Statewide Landscape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Washington State Community Foundations 2015 Convening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F127F66C-0B6D-41B7-8F5F-D410A9FE752C-L0-001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6666" r="1666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6144" spc="-122"/>
            </a:lvl1pPr>
          </a:lstStyle>
          <a:p>
            <a:r>
              <a:t>Community Leadership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Mission Investing</a:t>
            </a:r>
          </a:p>
          <a:p>
            <a:r>
              <a:t>Fiscal sponsorship of flagship project</a:t>
            </a:r>
          </a:p>
          <a:p>
            <a:r>
              <a:t>Deepen community engagement </a:t>
            </a:r>
          </a:p>
          <a:p>
            <a:r>
              <a:t>Develop and apply a racial equity lens, moving from words to action 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Wish list: more funding to respond</a:t>
            </a:r>
          </a:p>
        </p:txBody>
      </p:sp>
      <p:pic>
        <p:nvPicPr>
          <p:cNvPr id="177" name="C32A0FE9-D4D7-4B58-9C72-F60DEC3D05D3-L0-001.jpe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24223" b="242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6272" spc="-125"/>
            </a:lvl1pPr>
          </a:lstStyle>
          <a:p>
            <a:r>
              <a:t>Community Leadership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There is a growing community demand...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2AAB72F6-F5A6-4709-80F5-A094D2F91DE9-L0-001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6666" r="1666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355600" y="1936750"/>
            <a:ext cx="5816600" cy="3238500"/>
          </a:xfrm>
          <a:prstGeom prst="rect">
            <a:avLst/>
          </a:prstGeom>
        </p:spPr>
        <p:txBody>
          <a:bodyPr/>
          <a:lstStyle/>
          <a:p>
            <a:r>
              <a:t>Time Change: Falling Forward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Community Leadership</a:t>
            </a:r>
          </a:p>
          <a:p>
            <a:r>
              <a:t>Valuing Data &amp; Experience</a:t>
            </a:r>
          </a:p>
          <a:p>
            <a:r>
              <a:t>Building Nonprofit Capacity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860FA456-A2FE-4F6E-9493-1B40645A4E2E-L0-001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4" r="24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427684" y="823840"/>
            <a:ext cx="9859773" cy="111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400" spc="-128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r>
              <a:t>A word from our colleagues</a:t>
            </a:r>
          </a:p>
        </p:txBody>
      </p:sp>
      <p:pic>
        <p:nvPicPr>
          <p:cNvPr id="188" name="D851D3D9-3AB0-41F3-A703-25BA4DAD699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9314" y="4789033"/>
            <a:ext cx="6422335" cy="1434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DE9DA324-CF5C-4A66-8B31-5359F0243B2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07765" y="2360086"/>
            <a:ext cx="6405434" cy="2003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D21CB163-5C09-40D5-9DAC-F016F5627CB8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75991" y="6757455"/>
            <a:ext cx="6286501" cy="2006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CAC18BEC-1BE0-495F-AF7D-40C23D37A85B-L0-001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6666" r="1666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6144" spc="-122"/>
            </a:lvl1pPr>
          </a:lstStyle>
          <a:p>
            <a:r>
              <a:t>Theory of Change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Leadership, including education and engagement </a:t>
            </a:r>
          </a:p>
          <a:p>
            <a:r>
              <a:t>Flexibility/adaptability</a:t>
            </a:r>
          </a:p>
          <a:p>
            <a:r>
              <a:t>Democratize philanthropy </a:t>
            </a:r>
          </a:p>
          <a:p>
            <a:r>
              <a:t>Growing into roles our communities ask of us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4B721FB3-D09B-41E4-AD45-D892ADB2568D-L0-001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6666" r="1666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Uniqueness</a:t>
            </a:r>
          </a:p>
        </p:txBody>
      </p:sp>
      <p:sp>
        <p:nvSpPr>
          <p:cNvPr id="143" name="Shape 143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69570" indent="-369570" defTabSz="566674">
              <a:spcBef>
                <a:spcPts val="3600"/>
              </a:spcBef>
              <a:defRPr sz="2910"/>
            </a:pPr>
            <a:r>
              <a:t>Geography/Population</a:t>
            </a:r>
          </a:p>
          <a:p>
            <a:pPr marL="369570" indent="-369570" defTabSz="566674">
              <a:spcBef>
                <a:spcPts val="3600"/>
              </a:spcBef>
              <a:defRPr sz="2910"/>
            </a:pPr>
            <a:r>
              <a:t>Unique Asset Cultivation</a:t>
            </a:r>
          </a:p>
          <a:p>
            <a:pPr marL="369570" indent="-369570" defTabSz="566674">
              <a:spcBef>
                <a:spcPts val="3600"/>
              </a:spcBef>
              <a:defRPr sz="2910"/>
            </a:pPr>
            <a:r>
              <a:t>Nonprofit Partnerships - asset building, capacity building, antennae</a:t>
            </a:r>
          </a:p>
          <a:p>
            <a:pPr marL="369570" indent="-369570" defTabSz="566674">
              <a:spcBef>
                <a:spcPts val="3600"/>
              </a:spcBef>
              <a:defRPr sz="2910"/>
            </a:pPr>
            <a:r>
              <a:t>Donor Engagement</a:t>
            </a:r>
          </a:p>
          <a:p>
            <a:pPr marL="369570" indent="-369570" defTabSz="566674">
              <a:spcBef>
                <a:spcPts val="3600"/>
              </a:spcBef>
              <a:defRPr sz="2910"/>
            </a:pPr>
            <a:r>
              <a:t>Place-driven expertise</a:t>
            </a:r>
          </a:p>
          <a:p>
            <a:pPr marL="369570" indent="-369570" defTabSz="566674">
              <a:spcBef>
                <a:spcPts val="3600"/>
              </a:spcBef>
              <a:defRPr sz="2910"/>
            </a:pPr>
            <a:r>
              <a:t>Co-funding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5A5C365F-43A9-43CF-AF53-D8E6A1B4D2C0-L0-001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7604" r="25728"/>
          <a:stretch>
            <a:fillRect/>
          </a:stretch>
        </p:blipFill>
        <p:spPr>
          <a:xfrm>
            <a:off x="6502399" y="0"/>
            <a:ext cx="6502401" cy="9753600"/>
          </a:xfrm>
          <a:prstGeom prst="rect">
            <a:avLst/>
          </a:prstGeom>
        </p:spPr>
      </p:pic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Strategy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collection informed by context setting</a:t>
            </a:r>
          </a:p>
          <a:p>
            <a:r>
              <a:t>Learning from multiple sources</a:t>
            </a:r>
          </a:p>
          <a:p>
            <a:r>
              <a:t>Risk taking</a:t>
            </a:r>
          </a:p>
          <a:p>
            <a:r>
              <a:t>Asset growth</a:t>
            </a:r>
          </a:p>
          <a:p>
            <a:r>
              <a:t>Community leadership 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5A5C365F-43A9-43CF-AF53-D8E6A1B4D2C0-L0-001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7426" r="25906"/>
          <a:stretch>
            <a:fillRect/>
          </a:stretch>
        </p:blipFill>
        <p:spPr>
          <a:xfrm>
            <a:off x="6502399" y="0"/>
            <a:ext cx="6502401" cy="9753600"/>
          </a:xfrm>
          <a:prstGeom prst="rect">
            <a:avLst/>
          </a:prstGeom>
        </p:spPr>
      </p:pic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Strategy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Nonprofit partnerships</a:t>
            </a:r>
          </a:p>
          <a:p>
            <a:r>
              <a:t>Communications/social media</a:t>
            </a:r>
          </a:p>
          <a:p>
            <a:r>
              <a:t>Convening</a:t>
            </a:r>
          </a:p>
          <a:p>
            <a:r>
              <a:t>Unrestricted funding</a:t>
            </a:r>
          </a:p>
          <a:p>
            <a:r>
              <a:t>Promoting collaboration/coalition work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5A5C365F-43A9-43CF-AF53-D8E6A1B4D2C0-L0-001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7426" r="25906"/>
          <a:stretch>
            <a:fillRect/>
          </a:stretch>
        </p:blipFill>
        <p:spPr>
          <a:xfrm>
            <a:off x="6502399" y="0"/>
            <a:ext cx="6502401" cy="9753600"/>
          </a:xfrm>
          <a:prstGeom prst="rect">
            <a:avLst/>
          </a:prstGeom>
        </p:spPr>
      </p:pic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Strategy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73380" indent="-373380" defTabSz="572516">
              <a:spcBef>
                <a:spcPts val="3700"/>
              </a:spcBef>
              <a:defRPr sz="2940"/>
            </a:pPr>
            <a:r>
              <a:t>Resource mobilization</a:t>
            </a:r>
          </a:p>
          <a:p>
            <a:pPr marL="373380" indent="-373380" defTabSz="572516">
              <a:spcBef>
                <a:spcPts val="3700"/>
              </a:spcBef>
              <a:defRPr sz="2940"/>
            </a:pPr>
            <a:r>
              <a:t>Elevate racial equity work</a:t>
            </a:r>
          </a:p>
          <a:p>
            <a:pPr marL="373380" indent="-373380" defTabSz="572516">
              <a:spcBef>
                <a:spcPts val="3700"/>
              </a:spcBef>
              <a:defRPr sz="2940"/>
            </a:pPr>
            <a:r>
              <a:t>Grow investments – infrastructure, leadership and community partner capacity</a:t>
            </a:r>
          </a:p>
          <a:p>
            <a:pPr marL="373380" indent="-373380" defTabSz="572516">
              <a:spcBef>
                <a:spcPts val="3700"/>
              </a:spcBef>
              <a:defRPr sz="2940"/>
            </a:pPr>
            <a:r>
              <a:t>Streamline grantmaking/add crowdfunding </a:t>
            </a:r>
          </a:p>
          <a:p>
            <a:pPr marL="373380" indent="-373380" defTabSz="572516">
              <a:spcBef>
                <a:spcPts val="3700"/>
              </a:spcBef>
              <a:defRPr sz="2940"/>
            </a:pPr>
            <a:r>
              <a:t>Personalized donor engagement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805EB939-AAF4-49E9-97F8-5FFED233C925-L0-001.jpeg"/>
          <p:cNvPicPr>
            <a:picLocks noChangeAspect="1"/>
          </p:cNvPicPr>
          <p:nvPr/>
        </p:nvPicPr>
        <p:blipFill>
          <a:blip r:embed="rId2">
            <a:extLst/>
          </a:blip>
          <a:srcRect l="2816" t="9057" r="11778" b="5536"/>
          <a:stretch>
            <a:fillRect/>
          </a:stretch>
        </p:blipFill>
        <p:spPr>
          <a:xfrm>
            <a:off x="6488440" y="0"/>
            <a:ext cx="975360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Ideas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69570" indent="-369570" defTabSz="566674">
              <a:spcBef>
                <a:spcPts val="3600"/>
              </a:spcBef>
              <a:defRPr sz="2910"/>
            </a:pPr>
            <a:r>
              <a:t>Evolving grantmaking processes</a:t>
            </a:r>
          </a:p>
          <a:p>
            <a:pPr marL="369570" indent="-369570" defTabSz="566674">
              <a:spcBef>
                <a:spcPts val="3600"/>
              </a:spcBef>
              <a:defRPr sz="2910"/>
            </a:pPr>
            <a:r>
              <a:t>Bold asset goals </a:t>
            </a:r>
          </a:p>
          <a:p>
            <a:pPr marL="369570" indent="-369570" defTabSz="566674">
              <a:spcBef>
                <a:spcPts val="3600"/>
              </a:spcBef>
              <a:defRPr sz="2910"/>
            </a:pPr>
            <a:r>
              <a:t>Mission Investing</a:t>
            </a:r>
          </a:p>
          <a:p>
            <a:pPr marL="369570" indent="-369570" defTabSz="566674">
              <a:spcBef>
                <a:spcPts val="3600"/>
              </a:spcBef>
              <a:defRPr sz="2910"/>
            </a:pPr>
            <a:r>
              <a:t>Issue focus: </a:t>
            </a:r>
          </a:p>
          <a:p>
            <a:pPr marL="739140" lvl="1" indent="-369570" defTabSz="566674">
              <a:spcBef>
                <a:spcPts val="3600"/>
              </a:spcBef>
              <a:defRPr sz="2910"/>
            </a:pPr>
            <a:r>
              <a:t>Ending child abuse/building resilience</a:t>
            </a:r>
          </a:p>
          <a:p>
            <a:pPr marL="739140" lvl="1" indent="-369570" defTabSz="566674">
              <a:spcBef>
                <a:spcPts val="3600"/>
              </a:spcBef>
              <a:defRPr sz="2910"/>
            </a:pPr>
            <a:r>
              <a:t>Affordable housing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5FA83410-D2D3-4AC2-B5EF-62697836C52B-L0-001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6666" r="1666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Ideas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Community leadership</a:t>
            </a:r>
          </a:p>
          <a:p>
            <a:r>
              <a:t>Community health indicators</a:t>
            </a:r>
          </a:p>
          <a:p>
            <a:r>
              <a:t>Double grantmaking</a:t>
            </a:r>
          </a:p>
          <a:p>
            <a:r>
              <a:t>Instill an enduring ethic of neighborliness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F127F66C-0B6D-41B7-8F5F-D410A9FE752C-L0-001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6666" r="1666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6144" spc="-122"/>
            </a:lvl1pPr>
          </a:lstStyle>
          <a:p>
            <a:r>
              <a:t>Community Leadership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Cross-sector collaboration and...Collective Impact</a:t>
            </a:r>
          </a:p>
          <a:p>
            <a:r>
              <a:t>Cultivating a sense of place</a:t>
            </a:r>
          </a:p>
          <a:p>
            <a:r>
              <a:t>Changing roles for nonprofit sector</a:t>
            </a:r>
          </a:p>
          <a:p>
            <a:r>
              <a:t>Convening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Editorial">
  <a:themeElements>
    <a:clrScheme name="Editorial">
      <a:dk1>
        <a:srgbClr val="324863"/>
      </a:dk1>
      <a:lt1>
        <a:srgbClr val="634D31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</Words>
  <Application>Microsoft Office PowerPoint</Application>
  <PresentationFormat>Custom</PresentationFormat>
  <Paragraphs>63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Didot</vt:lpstr>
      <vt:lpstr>Helvetica</vt:lpstr>
      <vt:lpstr>Helvetica Neue</vt:lpstr>
      <vt:lpstr>Palatino</vt:lpstr>
      <vt:lpstr>Zapf Dingbats</vt:lpstr>
      <vt:lpstr>Editorial</vt:lpstr>
      <vt:lpstr>A Snapshot: Statewide Landscape</vt:lpstr>
      <vt:lpstr>Theory of Change</vt:lpstr>
      <vt:lpstr>Uniqueness</vt:lpstr>
      <vt:lpstr>Strategy</vt:lpstr>
      <vt:lpstr>Strategy</vt:lpstr>
      <vt:lpstr>Strategy</vt:lpstr>
      <vt:lpstr>Big Ideas</vt:lpstr>
      <vt:lpstr>Big Ideas</vt:lpstr>
      <vt:lpstr>Community Leadership</vt:lpstr>
      <vt:lpstr>Community Leadership</vt:lpstr>
      <vt:lpstr>Community Leadership</vt:lpstr>
      <vt:lpstr>Time Change: Falling Forward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Snapshot: Statewide Landscape</dc:title>
  <dc:creator>Mauri Ingram</dc:creator>
  <cp:lastModifiedBy>Mauri Ingram</cp:lastModifiedBy>
  <cp:revision>1</cp:revision>
  <dcterms:modified xsi:type="dcterms:W3CDTF">2015-11-02T18:44:39Z</dcterms:modified>
</cp:coreProperties>
</file>