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9" r:id="rId2"/>
    <p:sldId id="357" r:id="rId3"/>
    <p:sldId id="358" r:id="rId4"/>
    <p:sldId id="359" r:id="rId5"/>
    <p:sldId id="360" r:id="rId6"/>
    <p:sldId id="361" r:id="rId7"/>
    <p:sldId id="363" r:id="rId8"/>
    <p:sldId id="362" r:id="rId9"/>
    <p:sldId id="372" r:id="rId10"/>
    <p:sldId id="285" r:id="rId11"/>
    <p:sldId id="313" r:id="rId12"/>
    <p:sldId id="288" r:id="rId13"/>
    <p:sldId id="356" r:id="rId14"/>
    <p:sldId id="349" r:id="rId15"/>
    <p:sldId id="291" r:id="rId16"/>
    <p:sldId id="368" r:id="rId17"/>
    <p:sldId id="369" r:id="rId18"/>
    <p:sldId id="370" r:id="rId19"/>
    <p:sldId id="371" r:id="rId20"/>
    <p:sldId id="295" r:id="rId21"/>
    <p:sldId id="341" r:id="rId22"/>
    <p:sldId id="365" r:id="rId23"/>
    <p:sldId id="350" r:id="rId24"/>
    <p:sldId id="339" r:id="rId25"/>
    <p:sldId id="327" r:id="rId26"/>
    <p:sldId id="366" r:id="rId27"/>
    <p:sldId id="300" r:id="rId28"/>
    <p:sldId id="306" r:id="rId29"/>
    <p:sldId id="367" r:id="rId30"/>
    <p:sldId id="351" r:id="rId31"/>
    <p:sldId id="353"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autoAdjust="0"/>
    <p:restoredTop sz="74970" autoAdjust="0"/>
  </p:normalViewPr>
  <p:slideViewPr>
    <p:cSldViewPr snapToGrid="0">
      <p:cViewPr varScale="1">
        <p:scale>
          <a:sx n="70" d="100"/>
          <a:sy n="70" d="100"/>
        </p:scale>
        <p:origin x="1800"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195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ofm.wa.lcl\gwu\FC\SECURE\ECON\GCEA\Earning_Ed_Attain_201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file:///\\ofm.wa.lcl\gwu\FC\POP\STATEFORECAST\FORECASTS\2014\FALL\CFC_Briefing\stfc_2014_cfc_tables_and_cha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ofm.wa.lcl\gwu\FC\POP\STATEFORECAST\FORECASTS\2014\FALL\CFC_Briefing\stfc_2014_cfc_tables_and_char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ofm.wa.lcl\gwu\FC\POP\STAFF\Erica\AdHoc\2015_Marc_Presentation\Dependency%20rati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1" i="0" u="none" strike="noStrike" kern="1200" spc="0" baseline="0">
                <a:solidFill>
                  <a:schemeClr val="tx1">
                    <a:lumMod val="65000"/>
                    <a:lumOff val="35000"/>
                  </a:schemeClr>
                </a:solidFill>
                <a:latin typeface="+mn-lt"/>
                <a:ea typeface="+mn-ea"/>
                <a:cs typeface="+mn-cs"/>
              </a:defRPr>
            </a:pPr>
            <a:r>
              <a:rPr lang="en-US" sz="1400" b="1" dirty="0" smtClean="0"/>
              <a:t>U.S. Median Weekly Wages</a:t>
            </a:r>
            <a:endParaRPr lang="en-US" sz="1400" b="1" dirty="0"/>
          </a:p>
        </c:rich>
      </c:tx>
      <c:layout>
        <c:manualLayout>
          <c:xMode val="edge"/>
          <c:yMode val="edge"/>
          <c:x val="1.0093575259614299E-2"/>
          <c:y val="2.4033129132336753E-2"/>
        </c:manualLayout>
      </c:layout>
      <c:overlay val="0"/>
      <c:spPr>
        <a:noFill/>
        <a:ln>
          <a:noFill/>
        </a:ln>
        <a:effectLst/>
      </c:spPr>
      <c:txPr>
        <a:bodyPr rot="0" spcFirstLastPara="1" vertOverflow="ellipsis" vert="horz" wrap="square" anchor="ctr" anchorCtr="1"/>
        <a:lstStyle/>
        <a:p>
          <a:pPr algn="l">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559834911940355E-2"/>
          <c:y val="0.11758886528095948"/>
          <c:w val="0.9135301837270341"/>
          <c:h val="0.67404285382369611"/>
        </c:manualLayout>
      </c:layout>
      <c:lineChart>
        <c:grouping val="standard"/>
        <c:varyColors val="0"/>
        <c:ser>
          <c:idx val="0"/>
          <c:order val="0"/>
          <c:tx>
            <c:strRef>
              <c:f>Sheet1!$B$1</c:f>
              <c:strCache>
                <c:ptCount val="1"/>
                <c:pt idx="0">
                  <c:v>Median Weekly Wages</c:v>
                </c:pt>
              </c:strCache>
            </c:strRef>
          </c:tx>
          <c:spPr>
            <a:ln w="38100" cap="rnd">
              <a:solidFill>
                <a:schemeClr val="accent1"/>
              </a:solidFill>
              <a:round/>
            </a:ln>
            <a:effectLst/>
          </c:spPr>
          <c:marker>
            <c:symbol val="none"/>
          </c:marker>
          <c:cat>
            <c:strRef>
              <c:f>Sheet1!$A$2:$A$147</c:f>
              <c:strCache>
                <c:ptCount val="146"/>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pt idx="145">
                  <c:v>2015Q2</c:v>
                </c:pt>
              </c:strCache>
            </c:strRef>
          </c:cat>
          <c:val>
            <c:numRef>
              <c:f>Sheet1!$B$2:$B$147</c:f>
              <c:numCache>
                <c:formatCode>"$"#,##0.00</c:formatCode>
                <c:ptCount val="146"/>
                <c:pt idx="0">
                  <c:v>335</c:v>
                </c:pt>
                <c:pt idx="1">
                  <c:v>335</c:v>
                </c:pt>
                <c:pt idx="2">
                  <c:v>330</c:v>
                </c:pt>
                <c:pt idx="3">
                  <c:v>326</c:v>
                </c:pt>
                <c:pt idx="4">
                  <c:v>321</c:v>
                </c:pt>
                <c:pt idx="5">
                  <c:v>315</c:v>
                </c:pt>
                <c:pt idx="6">
                  <c:v>319</c:v>
                </c:pt>
                <c:pt idx="7">
                  <c:v>315</c:v>
                </c:pt>
                <c:pt idx="8">
                  <c:v>314</c:v>
                </c:pt>
                <c:pt idx="9">
                  <c:v>311</c:v>
                </c:pt>
                <c:pt idx="10">
                  <c:v>309</c:v>
                </c:pt>
                <c:pt idx="11">
                  <c:v>312</c:v>
                </c:pt>
                <c:pt idx="12">
                  <c:v>312</c:v>
                </c:pt>
                <c:pt idx="13">
                  <c:v>314</c:v>
                </c:pt>
                <c:pt idx="14">
                  <c:v>311</c:v>
                </c:pt>
                <c:pt idx="15">
                  <c:v>313</c:v>
                </c:pt>
                <c:pt idx="16">
                  <c:v>315</c:v>
                </c:pt>
                <c:pt idx="17">
                  <c:v>314</c:v>
                </c:pt>
                <c:pt idx="18">
                  <c:v>315</c:v>
                </c:pt>
                <c:pt idx="19">
                  <c:v>312</c:v>
                </c:pt>
                <c:pt idx="20">
                  <c:v>313</c:v>
                </c:pt>
                <c:pt idx="21">
                  <c:v>312</c:v>
                </c:pt>
                <c:pt idx="22">
                  <c:v>313</c:v>
                </c:pt>
                <c:pt idx="23">
                  <c:v>316</c:v>
                </c:pt>
                <c:pt idx="24">
                  <c:v>314</c:v>
                </c:pt>
                <c:pt idx="25">
                  <c:v>323</c:v>
                </c:pt>
                <c:pt idx="26">
                  <c:v>320</c:v>
                </c:pt>
                <c:pt idx="27">
                  <c:v>320</c:v>
                </c:pt>
                <c:pt idx="28">
                  <c:v>321</c:v>
                </c:pt>
                <c:pt idx="29">
                  <c:v>328</c:v>
                </c:pt>
                <c:pt idx="30">
                  <c:v>328</c:v>
                </c:pt>
                <c:pt idx="31">
                  <c:v>331</c:v>
                </c:pt>
                <c:pt idx="32">
                  <c:v>328</c:v>
                </c:pt>
                <c:pt idx="33">
                  <c:v>328</c:v>
                </c:pt>
                <c:pt idx="34">
                  <c:v>330</c:v>
                </c:pt>
                <c:pt idx="35">
                  <c:v>328</c:v>
                </c:pt>
                <c:pt idx="36">
                  <c:v>329</c:v>
                </c:pt>
                <c:pt idx="37">
                  <c:v>325</c:v>
                </c:pt>
                <c:pt idx="38">
                  <c:v>325</c:v>
                </c:pt>
                <c:pt idx="39">
                  <c:v>324</c:v>
                </c:pt>
                <c:pt idx="40">
                  <c:v>323</c:v>
                </c:pt>
                <c:pt idx="41">
                  <c:v>322</c:v>
                </c:pt>
                <c:pt idx="42">
                  <c:v>322</c:v>
                </c:pt>
                <c:pt idx="43">
                  <c:v>322</c:v>
                </c:pt>
                <c:pt idx="44">
                  <c:v>319</c:v>
                </c:pt>
                <c:pt idx="45">
                  <c:v>319</c:v>
                </c:pt>
                <c:pt idx="46">
                  <c:v>313</c:v>
                </c:pt>
                <c:pt idx="47">
                  <c:v>312</c:v>
                </c:pt>
                <c:pt idx="48">
                  <c:v>316</c:v>
                </c:pt>
                <c:pt idx="49">
                  <c:v>312</c:v>
                </c:pt>
                <c:pt idx="50">
                  <c:v>312</c:v>
                </c:pt>
                <c:pt idx="51">
                  <c:v>313</c:v>
                </c:pt>
                <c:pt idx="52">
                  <c:v>315</c:v>
                </c:pt>
                <c:pt idx="53">
                  <c:v>313</c:v>
                </c:pt>
                <c:pt idx="54">
                  <c:v>314</c:v>
                </c:pt>
                <c:pt idx="55">
                  <c:v>312</c:v>
                </c:pt>
                <c:pt idx="56">
                  <c:v>315</c:v>
                </c:pt>
                <c:pt idx="57">
                  <c:v>317</c:v>
                </c:pt>
                <c:pt idx="58">
                  <c:v>319</c:v>
                </c:pt>
                <c:pt idx="59">
                  <c:v>319</c:v>
                </c:pt>
                <c:pt idx="60">
                  <c:v>316</c:v>
                </c:pt>
                <c:pt idx="61">
                  <c:v>317</c:v>
                </c:pt>
                <c:pt idx="62">
                  <c:v>314</c:v>
                </c:pt>
                <c:pt idx="63">
                  <c:v>314</c:v>
                </c:pt>
                <c:pt idx="64">
                  <c:v>313</c:v>
                </c:pt>
                <c:pt idx="65">
                  <c:v>314</c:v>
                </c:pt>
                <c:pt idx="66">
                  <c:v>317</c:v>
                </c:pt>
                <c:pt idx="67">
                  <c:v>313</c:v>
                </c:pt>
                <c:pt idx="68">
                  <c:v>312</c:v>
                </c:pt>
                <c:pt idx="69">
                  <c:v>312</c:v>
                </c:pt>
                <c:pt idx="70">
                  <c:v>314</c:v>
                </c:pt>
                <c:pt idx="71">
                  <c:v>313</c:v>
                </c:pt>
                <c:pt idx="72">
                  <c:v>313</c:v>
                </c:pt>
                <c:pt idx="73">
                  <c:v>314</c:v>
                </c:pt>
                <c:pt idx="74">
                  <c:v>314</c:v>
                </c:pt>
                <c:pt idx="75">
                  <c:v>314</c:v>
                </c:pt>
                <c:pt idx="76">
                  <c:v>319</c:v>
                </c:pt>
                <c:pt idx="77">
                  <c:v>319</c:v>
                </c:pt>
                <c:pt idx="78">
                  <c:v>321</c:v>
                </c:pt>
                <c:pt idx="79">
                  <c:v>328</c:v>
                </c:pt>
                <c:pt idx="80">
                  <c:v>324</c:v>
                </c:pt>
                <c:pt idx="81">
                  <c:v>329</c:v>
                </c:pt>
                <c:pt idx="82">
                  <c:v>330</c:v>
                </c:pt>
                <c:pt idx="83">
                  <c:v>335</c:v>
                </c:pt>
                <c:pt idx="84">
                  <c:v>334</c:v>
                </c:pt>
                <c:pt idx="85">
                  <c:v>334</c:v>
                </c:pt>
                <c:pt idx="86">
                  <c:v>335</c:v>
                </c:pt>
                <c:pt idx="87">
                  <c:v>334</c:v>
                </c:pt>
                <c:pt idx="88">
                  <c:v>333</c:v>
                </c:pt>
                <c:pt idx="89">
                  <c:v>336</c:v>
                </c:pt>
                <c:pt idx="90">
                  <c:v>338</c:v>
                </c:pt>
                <c:pt idx="91">
                  <c:v>340</c:v>
                </c:pt>
                <c:pt idx="92">
                  <c:v>341</c:v>
                </c:pt>
                <c:pt idx="93">
                  <c:v>339</c:v>
                </c:pt>
                <c:pt idx="94">
                  <c:v>337</c:v>
                </c:pt>
                <c:pt idx="95">
                  <c:v>336</c:v>
                </c:pt>
                <c:pt idx="96">
                  <c:v>335</c:v>
                </c:pt>
                <c:pt idx="97">
                  <c:v>338</c:v>
                </c:pt>
                <c:pt idx="98">
                  <c:v>337</c:v>
                </c:pt>
                <c:pt idx="99">
                  <c:v>337</c:v>
                </c:pt>
                <c:pt idx="100">
                  <c:v>337</c:v>
                </c:pt>
                <c:pt idx="101">
                  <c:v>341</c:v>
                </c:pt>
                <c:pt idx="102">
                  <c:v>335</c:v>
                </c:pt>
                <c:pt idx="103">
                  <c:v>337</c:v>
                </c:pt>
                <c:pt idx="104">
                  <c:v>336</c:v>
                </c:pt>
                <c:pt idx="105">
                  <c:v>334</c:v>
                </c:pt>
                <c:pt idx="106">
                  <c:v>331</c:v>
                </c:pt>
                <c:pt idx="107">
                  <c:v>332</c:v>
                </c:pt>
                <c:pt idx="108">
                  <c:v>332</c:v>
                </c:pt>
                <c:pt idx="109">
                  <c:v>329</c:v>
                </c:pt>
                <c:pt idx="110">
                  <c:v>334</c:v>
                </c:pt>
                <c:pt idx="111">
                  <c:v>337</c:v>
                </c:pt>
                <c:pt idx="112">
                  <c:v>336</c:v>
                </c:pt>
                <c:pt idx="113">
                  <c:v>335</c:v>
                </c:pt>
                <c:pt idx="114">
                  <c:v>336</c:v>
                </c:pt>
                <c:pt idx="115">
                  <c:v>332</c:v>
                </c:pt>
                <c:pt idx="116">
                  <c:v>335</c:v>
                </c:pt>
                <c:pt idx="117">
                  <c:v>335</c:v>
                </c:pt>
                <c:pt idx="118">
                  <c:v>331</c:v>
                </c:pt>
                <c:pt idx="119">
                  <c:v>340</c:v>
                </c:pt>
                <c:pt idx="120">
                  <c:v>345</c:v>
                </c:pt>
                <c:pt idx="121">
                  <c:v>345</c:v>
                </c:pt>
                <c:pt idx="122">
                  <c:v>345</c:v>
                </c:pt>
                <c:pt idx="123">
                  <c:v>344</c:v>
                </c:pt>
                <c:pt idx="124">
                  <c:v>352</c:v>
                </c:pt>
                <c:pt idx="125">
                  <c:v>348</c:v>
                </c:pt>
                <c:pt idx="126">
                  <c:v>346</c:v>
                </c:pt>
                <c:pt idx="127">
                  <c:v>345</c:v>
                </c:pt>
                <c:pt idx="128">
                  <c:v>345</c:v>
                </c:pt>
                <c:pt idx="129">
                  <c:v>347</c:v>
                </c:pt>
                <c:pt idx="130">
                  <c:v>348</c:v>
                </c:pt>
                <c:pt idx="131">
                  <c:v>346</c:v>
                </c:pt>
                <c:pt idx="132">
                  <c:v>344</c:v>
                </c:pt>
                <c:pt idx="133">
                  <c:v>344</c:v>
                </c:pt>
                <c:pt idx="134">
                  <c:v>338</c:v>
                </c:pt>
                <c:pt idx="135">
                  <c:v>340</c:v>
                </c:pt>
                <c:pt idx="136">
                  <c:v>337</c:v>
                </c:pt>
                <c:pt idx="137">
                  <c:v>339</c:v>
                </c:pt>
                <c:pt idx="138">
                  <c:v>338</c:v>
                </c:pt>
                <c:pt idx="139">
                  <c:v>338</c:v>
                </c:pt>
                <c:pt idx="140">
                  <c:v>341</c:v>
                </c:pt>
                <c:pt idx="141">
                  <c:v>337</c:v>
                </c:pt>
                <c:pt idx="142">
                  <c:v>341</c:v>
                </c:pt>
                <c:pt idx="143">
                  <c:v>340</c:v>
                </c:pt>
                <c:pt idx="144">
                  <c:v>341</c:v>
                </c:pt>
                <c:pt idx="145">
                  <c:v>341</c:v>
                </c:pt>
              </c:numCache>
            </c:numRef>
          </c:val>
          <c:smooth val="0"/>
        </c:ser>
        <c:dLbls>
          <c:showLegendKey val="0"/>
          <c:showVal val="0"/>
          <c:showCatName val="0"/>
          <c:showSerName val="0"/>
          <c:showPercent val="0"/>
          <c:showBubbleSize val="0"/>
        </c:dLbls>
        <c:marker val="1"/>
        <c:smooth val="0"/>
        <c:axId val="49381904"/>
        <c:axId val="49382464"/>
      </c:lineChart>
      <c:lineChart>
        <c:grouping val="standard"/>
        <c:varyColors val="0"/>
        <c:ser>
          <c:idx val="1"/>
          <c:order val="1"/>
          <c:tx>
            <c:strRef>
              <c:f>Sheet1!$C$1</c:f>
              <c:strCache>
                <c:ptCount val="1"/>
                <c:pt idx="0">
                  <c:v>Unemployment Rate</c:v>
                </c:pt>
              </c:strCache>
            </c:strRef>
          </c:tx>
          <c:spPr>
            <a:ln w="38100" cap="rnd">
              <a:solidFill>
                <a:schemeClr val="accent2"/>
              </a:solidFill>
              <a:round/>
            </a:ln>
            <a:effectLst/>
          </c:spPr>
          <c:marker>
            <c:symbol val="none"/>
          </c:marker>
          <c:cat>
            <c:strRef>
              <c:f>Sheet1!$A$2:$A$147</c:f>
              <c:strCache>
                <c:ptCount val="146"/>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pt idx="145">
                  <c:v>2015Q2</c:v>
                </c:pt>
              </c:strCache>
            </c:strRef>
          </c:cat>
          <c:val>
            <c:numRef>
              <c:f>Sheet1!$C$2:$C$147</c:f>
              <c:numCache>
                <c:formatCode>#0.0</c:formatCode>
                <c:ptCount val="146"/>
                <c:pt idx="0">
                  <c:v>5.9</c:v>
                </c:pt>
                <c:pt idx="1">
                  <c:v>5.7</c:v>
                </c:pt>
                <c:pt idx="2">
                  <c:v>5.9</c:v>
                </c:pt>
                <c:pt idx="3">
                  <c:v>5.9</c:v>
                </c:pt>
                <c:pt idx="4">
                  <c:v>6.3</c:v>
                </c:pt>
                <c:pt idx="5">
                  <c:v>7.3</c:v>
                </c:pt>
                <c:pt idx="6">
                  <c:v>7.7</c:v>
                </c:pt>
                <c:pt idx="7">
                  <c:v>7.4</c:v>
                </c:pt>
                <c:pt idx="8">
                  <c:v>7.4</c:v>
                </c:pt>
                <c:pt idx="9">
                  <c:v>7.4</c:v>
                </c:pt>
                <c:pt idx="10">
                  <c:v>7.4</c:v>
                </c:pt>
                <c:pt idx="11">
                  <c:v>8.1999999999999993</c:v>
                </c:pt>
                <c:pt idx="12">
                  <c:v>8.8000000000000007</c:v>
                </c:pt>
                <c:pt idx="13">
                  <c:v>9.4</c:v>
                </c:pt>
                <c:pt idx="14">
                  <c:v>9.9</c:v>
                </c:pt>
                <c:pt idx="15">
                  <c:v>10.7</c:v>
                </c:pt>
                <c:pt idx="16">
                  <c:v>10.4</c:v>
                </c:pt>
                <c:pt idx="17">
                  <c:v>10.1</c:v>
                </c:pt>
                <c:pt idx="18">
                  <c:v>9.4</c:v>
                </c:pt>
                <c:pt idx="19">
                  <c:v>8.5</c:v>
                </c:pt>
                <c:pt idx="20">
                  <c:v>7.9</c:v>
                </c:pt>
                <c:pt idx="21">
                  <c:v>7.5</c:v>
                </c:pt>
                <c:pt idx="22">
                  <c:v>7.4</c:v>
                </c:pt>
                <c:pt idx="23">
                  <c:v>7.3</c:v>
                </c:pt>
                <c:pt idx="24">
                  <c:v>7.3</c:v>
                </c:pt>
                <c:pt idx="25">
                  <c:v>7.3</c:v>
                </c:pt>
                <c:pt idx="26">
                  <c:v>7.2</c:v>
                </c:pt>
                <c:pt idx="27">
                  <c:v>7</c:v>
                </c:pt>
                <c:pt idx="28">
                  <c:v>7</c:v>
                </c:pt>
                <c:pt idx="29">
                  <c:v>7.2</c:v>
                </c:pt>
                <c:pt idx="30">
                  <c:v>7</c:v>
                </c:pt>
                <c:pt idx="31">
                  <c:v>6.8</c:v>
                </c:pt>
                <c:pt idx="32">
                  <c:v>6.6</c:v>
                </c:pt>
                <c:pt idx="33">
                  <c:v>6.3</c:v>
                </c:pt>
                <c:pt idx="34">
                  <c:v>6</c:v>
                </c:pt>
                <c:pt idx="35">
                  <c:v>5.9</c:v>
                </c:pt>
                <c:pt idx="36">
                  <c:v>5.7</c:v>
                </c:pt>
                <c:pt idx="37">
                  <c:v>5.5</c:v>
                </c:pt>
                <c:pt idx="38">
                  <c:v>5.5</c:v>
                </c:pt>
                <c:pt idx="39">
                  <c:v>5.3</c:v>
                </c:pt>
                <c:pt idx="40">
                  <c:v>5.2</c:v>
                </c:pt>
                <c:pt idx="41">
                  <c:v>5.2</c:v>
                </c:pt>
                <c:pt idx="42">
                  <c:v>5.3</c:v>
                </c:pt>
                <c:pt idx="43">
                  <c:v>5.4</c:v>
                </c:pt>
                <c:pt idx="44">
                  <c:v>5.3</c:v>
                </c:pt>
                <c:pt idx="45">
                  <c:v>5.3</c:v>
                </c:pt>
                <c:pt idx="46">
                  <c:v>5.7</c:v>
                </c:pt>
                <c:pt idx="47">
                  <c:v>6.1</c:v>
                </c:pt>
                <c:pt idx="48">
                  <c:v>6.6</c:v>
                </c:pt>
                <c:pt idx="49">
                  <c:v>6.8</c:v>
                </c:pt>
                <c:pt idx="50">
                  <c:v>6.9</c:v>
                </c:pt>
                <c:pt idx="51">
                  <c:v>7.1</c:v>
                </c:pt>
                <c:pt idx="52">
                  <c:v>7.4</c:v>
                </c:pt>
                <c:pt idx="53">
                  <c:v>7.6</c:v>
                </c:pt>
                <c:pt idx="54">
                  <c:v>7.6</c:v>
                </c:pt>
                <c:pt idx="55">
                  <c:v>7.4</c:v>
                </c:pt>
                <c:pt idx="56">
                  <c:v>7.2</c:v>
                </c:pt>
                <c:pt idx="57">
                  <c:v>7.1</c:v>
                </c:pt>
                <c:pt idx="58">
                  <c:v>6.8</c:v>
                </c:pt>
                <c:pt idx="59">
                  <c:v>6.6</c:v>
                </c:pt>
                <c:pt idx="60">
                  <c:v>6.6</c:v>
                </c:pt>
                <c:pt idx="61">
                  <c:v>6.2</c:v>
                </c:pt>
                <c:pt idx="62">
                  <c:v>6</c:v>
                </c:pt>
                <c:pt idx="63">
                  <c:v>5.6</c:v>
                </c:pt>
                <c:pt idx="64">
                  <c:v>5.5</c:v>
                </c:pt>
                <c:pt idx="65">
                  <c:v>5.7</c:v>
                </c:pt>
                <c:pt idx="66">
                  <c:v>5.7</c:v>
                </c:pt>
                <c:pt idx="67">
                  <c:v>5.6</c:v>
                </c:pt>
                <c:pt idx="68">
                  <c:v>5.5</c:v>
                </c:pt>
                <c:pt idx="69">
                  <c:v>5.5</c:v>
                </c:pt>
                <c:pt idx="70">
                  <c:v>5.3</c:v>
                </c:pt>
                <c:pt idx="71">
                  <c:v>5.3</c:v>
                </c:pt>
                <c:pt idx="72">
                  <c:v>5.2</c:v>
                </c:pt>
                <c:pt idx="73">
                  <c:v>5</c:v>
                </c:pt>
                <c:pt idx="74">
                  <c:v>4.9000000000000004</c:v>
                </c:pt>
                <c:pt idx="75">
                  <c:v>4.7</c:v>
                </c:pt>
                <c:pt idx="76">
                  <c:v>4.5999999999999996</c:v>
                </c:pt>
                <c:pt idx="77">
                  <c:v>4.4000000000000004</c:v>
                </c:pt>
                <c:pt idx="78">
                  <c:v>4.5</c:v>
                </c:pt>
                <c:pt idx="79">
                  <c:v>4.4000000000000004</c:v>
                </c:pt>
                <c:pt idx="80">
                  <c:v>4.3</c:v>
                </c:pt>
                <c:pt idx="81">
                  <c:v>4.3</c:v>
                </c:pt>
                <c:pt idx="82">
                  <c:v>4.2</c:v>
                </c:pt>
                <c:pt idx="83">
                  <c:v>4.0999999999999996</c:v>
                </c:pt>
                <c:pt idx="84">
                  <c:v>4</c:v>
                </c:pt>
                <c:pt idx="85">
                  <c:v>3.9</c:v>
                </c:pt>
                <c:pt idx="86">
                  <c:v>4</c:v>
                </c:pt>
                <c:pt idx="87">
                  <c:v>3.9</c:v>
                </c:pt>
                <c:pt idx="88">
                  <c:v>4.2</c:v>
                </c:pt>
                <c:pt idx="89">
                  <c:v>4.4000000000000004</c:v>
                </c:pt>
                <c:pt idx="90">
                  <c:v>4.8</c:v>
                </c:pt>
                <c:pt idx="91">
                  <c:v>5.5</c:v>
                </c:pt>
                <c:pt idx="92">
                  <c:v>5.7</c:v>
                </c:pt>
                <c:pt idx="93">
                  <c:v>5.8</c:v>
                </c:pt>
                <c:pt idx="94">
                  <c:v>5.7</c:v>
                </c:pt>
                <c:pt idx="95">
                  <c:v>5.8</c:v>
                </c:pt>
                <c:pt idx="96">
                  <c:v>5.9</c:v>
                </c:pt>
                <c:pt idx="97">
                  <c:v>6.2</c:v>
                </c:pt>
                <c:pt idx="98">
                  <c:v>6.1</c:v>
                </c:pt>
                <c:pt idx="99">
                  <c:v>5.8</c:v>
                </c:pt>
                <c:pt idx="100">
                  <c:v>5.7</c:v>
                </c:pt>
                <c:pt idx="101">
                  <c:v>5.6</c:v>
                </c:pt>
                <c:pt idx="102">
                  <c:v>5.4</c:v>
                </c:pt>
                <c:pt idx="103">
                  <c:v>5.4</c:v>
                </c:pt>
                <c:pt idx="104">
                  <c:v>5.3</c:v>
                </c:pt>
                <c:pt idx="105">
                  <c:v>5.0999999999999996</c:v>
                </c:pt>
                <c:pt idx="106">
                  <c:v>5</c:v>
                </c:pt>
                <c:pt idx="107">
                  <c:v>5</c:v>
                </c:pt>
                <c:pt idx="108">
                  <c:v>4.7</c:v>
                </c:pt>
                <c:pt idx="109">
                  <c:v>4.7</c:v>
                </c:pt>
                <c:pt idx="110">
                  <c:v>4.5999999999999996</c:v>
                </c:pt>
                <c:pt idx="111">
                  <c:v>4.5</c:v>
                </c:pt>
                <c:pt idx="112">
                  <c:v>4.5</c:v>
                </c:pt>
                <c:pt idx="113">
                  <c:v>4.5</c:v>
                </c:pt>
                <c:pt idx="114">
                  <c:v>4.7</c:v>
                </c:pt>
                <c:pt idx="115">
                  <c:v>4.8</c:v>
                </c:pt>
                <c:pt idx="116">
                  <c:v>5</c:v>
                </c:pt>
                <c:pt idx="117">
                  <c:v>5.3</c:v>
                </c:pt>
                <c:pt idx="118">
                  <c:v>6</c:v>
                </c:pt>
                <c:pt idx="119">
                  <c:v>6.9</c:v>
                </c:pt>
                <c:pt idx="120">
                  <c:v>8.3000000000000007</c:v>
                </c:pt>
                <c:pt idx="121">
                  <c:v>9.3000000000000007</c:v>
                </c:pt>
                <c:pt idx="122">
                  <c:v>9.6</c:v>
                </c:pt>
                <c:pt idx="123">
                  <c:v>9.9</c:v>
                </c:pt>
                <c:pt idx="124">
                  <c:v>9.8000000000000007</c:v>
                </c:pt>
                <c:pt idx="125">
                  <c:v>9.6999999999999993</c:v>
                </c:pt>
                <c:pt idx="126">
                  <c:v>9.5</c:v>
                </c:pt>
                <c:pt idx="127">
                  <c:v>9.5</c:v>
                </c:pt>
                <c:pt idx="128">
                  <c:v>9</c:v>
                </c:pt>
                <c:pt idx="129">
                  <c:v>9.1</c:v>
                </c:pt>
                <c:pt idx="130">
                  <c:v>9</c:v>
                </c:pt>
                <c:pt idx="131">
                  <c:v>8.6999999999999993</c:v>
                </c:pt>
                <c:pt idx="132">
                  <c:v>8.3000000000000007</c:v>
                </c:pt>
                <c:pt idx="133">
                  <c:v>8.1999999999999993</c:v>
                </c:pt>
                <c:pt idx="134">
                  <c:v>8</c:v>
                </c:pt>
                <c:pt idx="135">
                  <c:v>7.8</c:v>
                </c:pt>
                <c:pt idx="136">
                  <c:v>7.7</c:v>
                </c:pt>
                <c:pt idx="137">
                  <c:v>7.5</c:v>
                </c:pt>
                <c:pt idx="138">
                  <c:v>7.3</c:v>
                </c:pt>
                <c:pt idx="139">
                  <c:v>7</c:v>
                </c:pt>
                <c:pt idx="140">
                  <c:v>6.6</c:v>
                </c:pt>
                <c:pt idx="141">
                  <c:v>6.2</c:v>
                </c:pt>
                <c:pt idx="142">
                  <c:v>6.1</c:v>
                </c:pt>
                <c:pt idx="143">
                  <c:v>5.7</c:v>
                </c:pt>
                <c:pt idx="144">
                  <c:v>5.6</c:v>
                </c:pt>
                <c:pt idx="145">
                  <c:v>5.4</c:v>
                </c:pt>
              </c:numCache>
            </c:numRef>
          </c:val>
          <c:smooth val="0"/>
        </c:ser>
        <c:dLbls>
          <c:showLegendKey val="0"/>
          <c:showVal val="0"/>
          <c:showCatName val="0"/>
          <c:showSerName val="0"/>
          <c:showPercent val="0"/>
          <c:showBubbleSize val="0"/>
        </c:dLbls>
        <c:marker val="1"/>
        <c:smooth val="0"/>
        <c:axId val="179254784"/>
        <c:axId val="49383024"/>
      </c:lineChart>
      <c:catAx>
        <c:axId val="493819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82464"/>
        <c:crosses val="autoZero"/>
        <c:auto val="1"/>
        <c:lblAlgn val="ctr"/>
        <c:lblOffset val="100"/>
        <c:tickLblSkip val="4"/>
        <c:noMultiLvlLbl val="0"/>
      </c:catAx>
      <c:valAx>
        <c:axId val="49382464"/>
        <c:scaling>
          <c:orientation val="minMax"/>
          <c:min val="3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49381904"/>
        <c:crosses val="autoZero"/>
        <c:crossBetween val="between"/>
      </c:valAx>
      <c:valAx>
        <c:axId val="493830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2">
                    <a:lumMod val="75000"/>
                  </a:schemeClr>
                </a:solidFill>
                <a:latin typeface="+mn-lt"/>
                <a:ea typeface="+mn-ea"/>
                <a:cs typeface="+mn-cs"/>
              </a:defRPr>
            </a:pPr>
            <a:endParaRPr lang="en-US"/>
          </a:p>
        </c:txPr>
        <c:crossAx val="179254784"/>
        <c:crosses val="max"/>
        <c:crossBetween val="between"/>
      </c:valAx>
      <c:catAx>
        <c:axId val="179254784"/>
        <c:scaling>
          <c:orientation val="minMax"/>
        </c:scaling>
        <c:delete val="1"/>
        <c:axPos val="b"/>
        <c:numFmt formatCode="General" sourceLinked="1"/>
        <c:majorTickMark val="out"/>
        <c:minorTickMark val="none"/>
        <c:tickLblPos val="nextTo"/>
        <c:crossAx val="4938302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Labor Force</a:t>
            </a:r>
            <a:r>
              <a:rPr lang="en-US" sz="2000" baseline="0" dirty="0" smtClean="0"/>
              <a:t> Participation Rate of 25-54 Year Olds </a:t>
            </a:r>
            <a:endParaRPr lang="en-US"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Males</c:v>
                </c:pt>
              </c:strCache>
            </c:strRef>
          </c:tx>
          <c:spPr>
            <a:ln w="38100" cap="rnd">
              <a:solidFill>
                <a:schemeClr val="accent1"/>
              </a:solidFill>
              <a:round/>
            </a:ln>
            <a:effectLst/>
          </c:spPr>
          <c:marker>
            <c:symbol val="none"/>
          </c:marker>
          <c:cat>
            <c:numRef>
              <c:f>Sheet1!$A$2:$A$308</c:f>
              <c:numCache>
                <c:formatCode>mmm\-yy</c:formatCode>
                <c:ptCount val="307"/>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numCache>
            </c:numRef>
          </c:cat>
          <c:val>
            <c:numRef>
              <c:f>Sheet1!$B$2:$B$308</c:f>
              <c:numCache>
                <c:formatCode>#0.0</c:formatCode>
                <c:ptCount val="307"/>
                <c:pt idx="0">
                  <c:v>93.9</c:v>
                </c:pt>
                <c:pt idx="1">
                  <c:v>94</c:v>
                </c:pt>
                <c:pt idx="2">
                  <c:v>93.6</c:v>
                </c:pt>
                <c:pt idx="3">
                  <c:v>93.5</c:v>
                </c:pt>
                <c:pt idx="4">
                  <c:v>93.3</c:v>
                </c:pt>
                <c:pt idx="5">
                  <c:v>93.3</c:v>
                </c:pt>
                <c:pt idx="6">
                  <c:v>93.2</c:v>
                </c:pt>
                <c:pt idx="7">
                  <c:v>93.3</c:v>
                </c:pt>
                <c:pt idx="8">
                  <c:v>93.1</c:v>
                </c:pt>
                <c:pt idx="9">
                  <c:v>93.2</c:v>
                </c:pt>
                <c:pt idx="10">
                  <c:v>93.4</c:v>
                </c:pt>
                <c:pt idx="11">
                  <c:v>93.1</c:v>
                </c:pt>
                <c:pt idx="12">
                  <c:v>93.2</c:v>
                </c:pt>
                <c:pt idx="13">
                  <c:v>93.4</c:v>
                </c:pt>
                <c:pt idx="14">
                  <c:v>93.3</c:v>
                </c:pt>
                <c:pt idx="15">
                  <c:v>93.4</c:v>
                </c:pt>
                <c:pt idx="16">
                  <c:v>93</c:v>
                </c:pt>
                <c:pt idx="17">
                  <c:v>93.1</c:v>
                </c:pt>
                <c:pt idx="18">
                  <c:v>93</c:v>
                </c:pt>
                <c:pt idx="19">
                  <c:v>92.9</c:v>
                </c:pt>
                <c:pt idx="20">
                  <c:v>93.1</c:v>
                </c:pt>
                <c:pt idx="21">
                  <c:v>92.9</c:v>
                </c:pt>
                <c:pt idx="22">
                  <c:v>92.9</c:v>
                </c:pt>
                <c:pt idx="23">
                  <c:v>92.7</c:v>
                </c:pt>
                <c:pt idx="24">
                  <c:v>93</c:v>
                </c:pt>
                <c:pt idx="25">
                  <c:v>92.8</c:v>
                </c:pt>
                <c:pt idx="26">
                  <c:v>92.9</c:v>
                </c:pt>
                <c:pt idx="27">
                  <c:v>93</c:v>
                </c:pt>
                <c:pt idx="28">
                  <c:v>93.2</c:v>
                </c:pt>
                <c:pt idx="29">
                  <c:v>93.3</c:v>
                </c:pt>
                <c:pt idx="30">
                  <c:v>93.1</c:v>
                </c:pt>
                <c:pt idx="31">
                  <c:v>93.2</c:v>
                </c:pt>
                <c:pt idx="32">
                  <c:v>93.1</c:v>
                </c:pt>
                <c:pt idx="33">
                  <c:v>93</c:v>
                </c:pt>
                <c:pt idx="34">
                  <c:v>92.7</c:v>
                </c:pt>
                <c:pt idx="35">
                  <c:v>92.6</c:v>
                </c:pt>
                <c:pt idx="36">
                  <c:v>92.6</c:v>
                </c:pt>
                <c:pt idx="37">
                  <c:v>92.4</c:v>
                </c:pt>
                <c:pt idx="38">
                  <c:v>92.4</c:v>
                </c:pt>
                <c:pt idx="39">
                  <c:v>92.5</c:v>
                </c:pt>
                <c:pt idx="40">
                  <c:v>92.6</c:v>
                </c:pt>
                <c:pt idx="41">
                  <c:v>92.8</c:v>
                </c:pt>
                <c:pt idx="42">
                  <c:v>92.7</c:v>
                </c:pt>
                <c:pt idx="43">
                  <c:v>92.7</c:v>
                </c:pt>
                <c:pt idx="44">
                  <c:v>92.5</c:v>
                </c:pt>
                <c:pt idx="45">
                  <c:v>92.5</c:v>
                </c:pt>
                <c:pt idx="46">
                  <c:v>92.6</c:v>
                </c:pt>
                <c:pt idx="47">
                  <c:v>92.4</c:v>
                </c:pt>
                <c:pt idx="48">
                  <c:v>92.1</c:v>
                </c:pt>
                <c:pt idx="49">
                  <c:v>91.9</c:v>
                </c:pt>
                <c:pt idx="50">
                  <c:v>91.7</c:v>
                </c:pt>
                <c:pt idx="51">
                  <c:v>91.7</c:v>
                </c:pt>
                <c:pt idx="52">
                  <c:v>91.6</c:v>
                </c:pt>
                <c:pt idx="53">
                  <c:v>91.4</c:v>
                </c:pt>
                <c:pt idx="54">
                  <c:v>91.5</c:v>
                </c:pt>
                <c:pt idx="55">
                  <c:v>91.4</c:v>
                </c:pt>
                <c:pt idx="56">
                  <c:v>91.6</c:v>
                </c:pt>
                <c:pt idx="57">
                  <c:v>91.8</c:v>
                </c:pt>
                <c:pt idx="58">
                  <c:v>91.9</c:v>
                </c:pt>
                <c:pt idx="59">
                  <c:v>92</c:v>
                </c:pt>
                <c:pt idx="60">
                  <c:v>92</c:v>
                </c:pt>
                <c:pt idx="61">
                  <c:v>92</c:v>
                </c:pt>
                <c:pt idx="62">
                  <c:v>91.8</c:v>
                </c:pt>
                <c:pt idx="63">
                  <c:v>91.8</c:v>
                </c:pt>
                <c:pt idx="64">
                  <c:v>91.8</c:v>
                </c:pt>
                <c:pt idx="65">
                  <c:v>91.6</c:v>
                </c:pt>
                <c:pt idx="66">
                  <c:v>91.4</c:v>
                </c:pt>
                <c:pt idx="67">
                  <c:v>91.4</c:v>
                </c:pt>
                <c:pt idx="68">
                  <c:v>91.5</c:v>
                </c:pt>
                <c:pt idx="69">
                  <c:v>91.3</c:v>
                </c:pt>
                <c:pt idx="70">
                  <c:v>91.3</c:v>
                </c:pt>
                <c:pt idx="71">
                  <c:v>91.3</c:v>
                </c:pt>
                <c:pt idx="72">
                  <c:v>91.5</c:v>
                </c:pt>
                <c:pt idx="73">
                  <c:v>91.7</c:v>
                </c:pt>
                <c:pt idx="74">
                  <c:v>91.5</c:v>
                </c:pt>
                <c:pt idx="75">
                  <c:v>91.6</c:v>
                </c:pt>
                <c:pt idx="76">
                  <c:v>91.6</c:v>
                </c:pt>
                <c:pt idx="77">
                  <c:v>91.6</c:v>
                </c:pt>
                <c:pt idx="78">
                  <c:v>91.8</c:v>
                </c:pt>
                <c:pt idx="79">
                  <c:v>92</c:v>
                </c:pt>
                <c:pt idx="80">
                  <c:v>91.9</c:v>
                </c:pt>
                <c:pt idx="81">
                  <c:v>92</c:v>
                </c:pt>
                <c:pt idx="82">
                  <c:v>92</c:v>
                </c:pt>
                <c:pt idx="83">
                  <c:v>91.9</c:v>
                </c:pt>
                <c:pt idx="84">
                  <c:v>91.9</c:v>
                </c:pt>
                <c:pt idx="85">
                  <c:v>91.9</c:v>
                </c:pt>
                <c:pt idx="86">
                  <c:v>91.8</c:v>
                </c:pt>
                <c:pt idx="87">
                  <c:v>91.7</c:v>
                </c:pt>
                <c:pt idx="88">
                  <c:v>91.5</c:v>
                </c:pt>
                <c:pt idx="89">
                  <c:v>91.8</c:v>
                </c:pt>
                <c:pt idx="90">
                  <c:v>91.9</c:v>
                </c:pt>
                <c:pt idx="91">
                  <c:v>92</c:v>
                </c:pt>
                <c:pt idx="92">
                  <c:v>91.9</c:v>
                </c:pt>
                <c:pt idx="93">
                  <c:v>91.8</c:v>
                </c:pt>
                <c:pt idx="94">
                  <c:v>91.8</c:v>
                </c:pt>
                <c:pt idx="95">
                  <c:v>91.8</c:v>
                </c:pt>
                <c:pt idx="96">
                  <c:v>91.9</c:v>
                </c:pt>
                <c:pt idx="97">
                  <c:v>91.8</c:v>
                </c:pt>
                <c:pt idx="98">
                  <c:v>92</c:v>
                </c:pt>
                <c:pt idx="99">
                  <c:v>91.8</c:v>
                </c:pt>
                <c:pt idx="100">
                  <c:v>91.7</c:v>
                </c:pt>
                <c:pt idx="101">
                  <c:v>91.7</c:v>
                </c:pt>
                <c:pt idx="102">
                  <c:v>91.9</c:v>
                </c:pt>
                <c:pt idx="103">
                  <c:v>91.7</c:v>
                </c:pt>
                <c:pt idx="104">
                  <c:v>91.7</c:v>
                </c:pt>
                <c:pt idx="105">
                  <c:v>91.8</c:v>
                </c:pt>
                <c:pt idx="106">
                  <c:v>91.9</c:v>
                </c:pt>
                <c:pt idx="107">
                  <c:v>91.8</c:v>
                </c:pt>
                <c:pt idx="108">
                  <c:v>92.5</c:v>
                </c:pt>
                <c:pt idx="109">
                  <c:v>92.2</c:v>
                </c:pt>
                <c:pt idx="110">
                  <c:v>91.8</c:v>
                </c:pt>
                <c:pt idx="111">
                  <c:v>91.9</c:v>
                </c:pt>
                <c:pt idx="112">
                  <c:v>91.8</c:v>
                </c:pt>
                <c:pt idx="113">
                  <c:v>91.6</c:v>
                </c:pt>
                <c:pt idx="114">
                  <c:v>91.6</c:v>
                </c:pt>
                <c:pt idx="115">
                  <c:v>91.5</c:v>
                </c:pt>
                <c:pt idx="116">
                  <c:v>91.4</c:v>
                </c:pt>
                <c:pt idx="117">
                  <c:v>91.4</c:v>
                </c:pt>
                <c:pt idx="118">
                  <c:v>91.6</c:v>
                </c:pt>
                <c:pt idx="119">
                  <c:v>91.6</c:v>
                </c:pt>
                <c:pt idx="120">
                  <c:v>92.1</c:v>
                </c:pt>
                <c:pt idx="121">
                  <c:v>92.2</c:v>
                </c:pt>
                <c:pt idx="122">
                  <c:v>91.9</c:v>
                </c:pt>
                <c:pt idx="123">
                  <c:v>91.7</c:v>
                </c:pt>
                <c:pt idx="124">
                  <c:v>91.5</c:v>
                </c:pt>
                <c:pt idx="125">
                  <c:v>91.7</c:v>
                </c:pt>
                <c:pt idx="126">
                  <c:v>91.5</c:v>
                </c:pt>
                <c:pt idx="127">
                  <c:v>91.5</c:v>
                </c:pt>
                <c:pt idx="128">
                  <c:v>91.3</c:v>
                </c:pt>
                <c:pt idx="129">
                  <c:v>91.2</c:v>
                </c:pt>
                <c:pt idx="130">
                  <c:v>91.4</c:v>
                </c:pt>
                <c:pt idx="131">
                  <c:v>91.6</c:v>
                </c:pt>
                <c:pt idx="132">
                  <c:v>91.7</c:v>
                </c:pt>
                <c:pt idx="133">
                  <c:v>91.6</c:v>
                </c:pt>
                <c:pt idx="134">
                  <c:v>91.5</c:v>
                </c:pt>
                <c:pt idx="135">
                  <c:v>91.4</c:v>
                </c:pt>
                <c:pt idx="136">
                  <c:v>91.4</c:v>
                </c:pt>
                <c:pt idx="137">
                  <c:v>91.3</c:v>
                </c:pt>
                <c:pt idx="138">
                  <c:v>91.2</c:v>
                </c:pt>
                <c:pt idx="139">
                  <c:v>91.1</c:v>
                </c:pt>
                <c:pt idx="140">
                  <c:v>91.1</c:v>
                </c:pt>
                <c:pt idx="141">
                  <c:v>91.3</c:v>
                </c:pt>
                <c:pt idx="142">
                  <c:v>91</c:v>
                </c:pt>
                <c:pt idx="143">
                  <c:v>91.2</c:v>
                </c:pt>
                <c:pt idx="144">
                  <c:v>91.1</c:v>
                </c:pt>
                <c:pt idx="145">
                  <c:v>91.3</c:v>
                </c:pt>
                <c:pt idx="146">
                  <c:v>91.3</c:v>
                </c:pt>
                <c:pt idx="147">
                  <c:v>91.2</c:v>
                </c:pt>
                <c:pt idx="148">
                  <c:v>91.3</c:v>
                </c:pt>
                <c:pt idx="149">
                  <c:v>91</c:v>
                </c:pt>
                <c:pt idx="150">
                  <c:v>90.9</c:v>
                </c:pt>
                <c:pt idx="151">
                  <c:v>91.1</c:v>
                </c:pt>
                <c:pt idx="152">
                  <c:v>91.1</c:v>
                </c:pt>
                <c:pt idx="153">
                  <c:v>91</c:v>
                </c:pt>
                <c:pt idx="154">
                  <c:v>90.6</c:v>
                </c:pt>
                <c:pt idx="155">
                  <c:v>90.6</c:v>
                </c:pt>
                <c:pt idx="156">
                  <c:v>90.2</c:v>
                </c:pt>
                <c:pt idx="157">
                  <c:v>90.5</c:v>
                </c:pt>
                <c:pt idx="158">
                  <c:v>90.4</c:v>
                </c:pt>
                <c:pt idx="159">
                  <c:v>90.7</c:v>
                </c:pt>
                <c:pt idx="160">
                  <c:v>90.6</c:v>
                </c:pt>
                <c:pt idx="161">
                  <c:v>90.7</c:v>
                </c:pt>
                <c:pt idx="162">
                  <c:v>90.6</c:v>
                </c:pt>
                <c:pt idx="163">
                  <c:v>90.7</c:v>
                </c:pt>
                <c:pt idx="164">
                  <c:v>90.7</c:v>
                </c:pt>
                <c:pt idx="165">
                  <c:v>90.7</c:v>
                </c:pt>
                <c:pt idx="166">
                  <c:v>90.7</c:v>
                </c:pt>
                <c:pt idx="167">
                  <c:v>90.7</c:v>
                </c:pt>
                <c:pt idx="168">
                  <c:v>90.7</c:v>
                </c:pt>
                <c:pt idx="169">
                  <c:v>90.4</c:v>
                </c:pt>
                <c:pt idx="170">
                  <c:v>90.2</c:v>
                </c:pt>
                <c:pt idx="171">
                  <c:v>90.3</c:v>
                </c:pt>
                <c:pt idx="172">
                  <c:v>90.5</c:v>
                </c:pt>
                <c:pt idx="173">
                  <c:v>90.5</c:v>
                </c:pt>
                <c:pt idx="174">
                  <c:v>90.7</c:v>
                </c:pt>
                <c:pt idx="175">
                  <c:v>90.5</c:v>
                </c:pt>
                <c:pt idx="176">
                  <c:v>90.4</c:v>
                </c:pt>
                <c:pt idx="177">
                  <c:v>90.2</c:v>
                </c:pt>
                <c:pt idx="178">
                  <c:v>90.4</c:v>
                </c:pt>
                <c:pt idx="179">
                  <c:v>90.3</c:v>
                </c:pt>
                <c:pt idx="180">
                  <c:v>90.3</c:v>
                </c:pt>
                <c:pt idx="181">
                  <c:v>90.5</c:v>
                </c:pt>
                <c:pt idx="182">
                  <c:v>90.5</c:v>
                </c:pt>
                <c:pt idx="183">
                  <c:v>90.5</c:v>
                </c:pt>
                <c:pt idx="184">
                  <c:v>90.7</c:v>
                </c:pt>
                <c:pt idx="185">
                  <c:v>90.4</c:v>
                </c:pt>
                <c:pt idx="186">
                  <c:v>90.5</c:v>
                </c:pt>
                <c:pt idx="187">
                  <c:v>90.9</c:v>
                </c:pt>
                <c:pt idx="188">
                  <c:v>90.6</c:v>
                </c:pt>
                <c:pt idx="189">
                  <c:v>90.4</c:v>
                </c:pt>
                <c:pt idx="190">
                  <c:v>90.3</c:v>
                </c:pt>
                <c:pt idx="191">
                  <c:v>90.2</c:v>
                </c:pt>
                <c:pt idx="192">
                  <c:v>90.4</c:v>
                </c:pt>
                <c:pt idx="193">
                  <c:v>90.6</c:v>
                </c:pt>
                <c:pt idx="194">
                  <c:v>90.9</c:v>
                </c:pt>
                <c:pt idx="195">
                  <c:v>90.6</c:v>
                </c:pt>
                <c:pt idx="196">
                  <c:v>90.6</c:v>
                </c:pt>
                <c:pt idx="197">
                  <c:v>90.5</c:v>
                </c:pt>
                <c:pt idx="198">
                  <c:v>90.4</c:v>
                </c:pt>
                <c:pt idx="199">
                  <c:v>90.5</c:v>
                </c:pt>
                <c:pt idx="200">
                  <c:v>90.4</c:v>
                </c:pt>
                <c:pt idx="201">
                  <c:v>90.4</c:v>
                </c:pt>
                <c:pt idx="202">
                  <c:v>90.7</c:v>
                </c:pt>
                <c:pt idx="203">
                  <c:v>90.9</c:v>
                </c:pt>
                <c:pt idx="204">
                  <c:v>91.5</c:v>
                </c:pt>
                <c:pt idx="205">
                  <c:v>91.4</c:v>
                </c:pt>
                <c:pt idx="206">
                  <c:v>91.2</c:v>
                </c:pt>
                <c:pt idx="207">
                  <c:v>91.1</c:v>
                </c:pt>
                <c:pt idx="208">
                  <c:v>90.9</c:v>
                </c:pt>
                <c:pt idx="209">
                  <c:v>90.7</c:v>
                </c:pt>
                <c:pt idx="210">
                  <c:v>90.6</c:v>
                </c:pt>
                <c:pt idx="211">
                  <c:v>90.5</c:v>
                </c:pt>
                <c:pt idx="212">
                  <c:v>90.4</c:v>
                </c:pt>
                <c:pt idx="213">
                  <c:v>90.3</c:v>
                </c:pt>
                <c:pt idx="214">
                  <c:v>90.6</c:v>
                </c:pt>
                <c:pt idx="215">
                  <c:v>90.9</c:v>
                </c:pt>
                <c:pt idx="216">
                  <c:v>91.1</c:v>
                </c:pt>
                <c:pt idx="217">
                  <c:v>91</c:v>
                </c:pt>
                <c:pt idx="218">
                  <c:v>90.9</c:v>
                </c:pt>
                <c:pt idx="219">
                  <c:v>90.6</c:v>
                </c:pt>
                <c:pt idx="220">
                  <c:v>90.5</c:v>
                </c:pt>
                <c:pt idx="221">
                  <c:v>90.5</c:v>
                </c:pt>
                <c:pt idx="222">
                  <c:v>90.7</c:v>
                </c:pt>
                <c:pt idx="223">
                  <c:v>90.5</c:v>
                </c:pt>
                <c:pt idx="224">
                  <c:v>90.5</c:v>
                </c:pt>
                <c:pt idx="225">
                  <c:v>90.4</c:v>
                </c:pt>
                <c:pt idx="226">
                  <c:v>90.3</c:v>
                </c:pt>
                <c:pt idx="227">
                  <c:v>89.9</c:v>
                </c:pt>
                <c:pt idx="228">
                  <c:v>90</c:v>
                </c:pt>
                <c:pt idx="229">
                  <c:v>89.8</c:v>
                </c:pt>
                <c:pt idx="230">
                  <c:v>89.7</c:v>
                </c:pt>
                <c:pt idx="231">
                  <c:v>89.9</c:v>
                </c:pt>
                <c:pt idx="232">
                  <c:v>90.1</c:v>
                </c:pt>
                <c:pt idx="233">
                  <c:v>90</c:v>
                </c:pt>
                <c:pt idx="234">
                  <c:v>89.8</c:v>
                </c:pt>
                <c:pt idx="235">
                  <c:v>90.1</c:v>
                </c:pt>
                <c:pt idx="236">
                  <c:v>89.8</c:v>
                </c:pt>
                <c:pt idx="237">
                  <c:v>89.8</c:v>
                </c:pt>
                <c:pt idx="238">
                  <c:v>89.6</c:v>
                </c:pt>
                <c:pt idx="239">
                  <c:v>88.9</c:v>
                </c:pt>
                <c:pt idx="240">
                  <c:v>89.2</c:v>
                </c:pt>
                <c:pt idx="241">
                  <c:v>89.2</c:v>
                </c:pt>
                <c:pt idx="242">
                  <c:v>89.5</c:v>
                </c:pt>
                <c:pt idx="243">
                  <c:v>89.7</c:v>
                </c:pt>
                <c:pt idx="244">
                  <c:v>89.5</c:v>
                </c:pt>
                <c:pt idx="245">
                  <c:v>89.5</c:v>
                </c:pt>
                <c:pt idx="246">
                  <c:v>89.2</c:v>
                </c:pt>
                <c:pt idx="247">
                  <c:v>89.3</c:v>
                </c:pt>
                <c:pt idx="248">
                  <c:v>89.3</c:v>
                </c:pt>
                <c:pt idx="249">
                  <c:v>88.9</c:v>
                </c:pt>
                <c:pt idx="250">
                  <c:v>88.9</c:v>
                </c:pt>
                <c:pt idx="251">
                  <c:v>88.6</c:v>
                </c:pt>
                <c:pt idx="252">
                  <c:v>88.6</c:v>
                </c:pt>
                <c:pt idx="253">
                  <c:v>88.8</c:v>
                </c:pt>
                <c:pt idx="254">
                  <c:v>88.8</c:v>
                </c:pt>
                <c:pt idx="255">
                  <c:v>88.6</c:v>
                </c:pt>
                <c:pt idx="256">
                  <c:v>89.1</c:v>
                </c:pt>
                <c:pt idx="257">
                  <c:v>88.9</c:v>
                </c:pt>
                <c:pt idx="258">
                  <c:v>88.5</c:v>
                </c:pt>
                <c:pt idx="259">
                  <c:v>88.7</c:v>
                </c:pt>
                <c:pt idx="260">
                  <c:v>88.5</c:v>
                </c:pt>
                <c:pt idx="261">
                  <c:v>88.4</c:v>
                </c:pt>
                <c:pt idx="262">
                  <c:v>88.7</c:v>
                </c:pt>
                <c:pt idx="263">
                  <c:v>88.7</c:v>
                </c:pt>
                <c:pt idx="264">
                  <c:v>88.9</c:v>
                </c:pt>
                <c:pt idx="265">
                  <c:v>88.8</c:v>
                </c:pt>
                <c:pt idx="266">
                  <c:v>88.9</c:v>
                </c:pt>
                <c:pt idx="267">
                  <c:v>88.7</c:v>
                </c:pt>
                <c:pt idx="268">
                  <c:v>88.7</c:v>
                </c:pt>
                <c:pt idx="269">
                  <c:v>88.9</c:v>
                </c:pt>
                <c:pt idx="270">
                  <c:v>88.5</c:v>
                </c:pt>
                <c:pt idx="271">
                  <c:v>88.6</c:v>
                </c:pt>
                <c:pt idx="272">
                  <c:v>88.6</c:v>
                </c:pt>
                <c:pt idx="273">
                  <c:v>88.8</c:v>
                </c:pt>
                <c:pt idx="274">
                  <c:v>88.3</c:v>
                </c:pt>
                <c:pt idx="275">
                  <c:v>88.6</c:v>
                </c:pt>
                <c:pt idx="276">
                  <c:v>88.6</c:v>
                </c:pt>
                <c:pt idx="277">
                  <c:v>88.6</c:v>
                </c:pt>
                <c:pt idx="278">
                  <c:v>88.4</c:v>
                </c:pt>
                <c:pt idx="279">
                  <c:v>88.6</c:v>
                </c:pt>
                <c:pt idx="280">
                  <c:v>88.7</c:v>
                </c:pt>
                <c:pt idx="281">
                  <c:v>88.6</c:v>
                </c:pt>
                <c:pt idx="282">
                  <c:v>88.5</c:v>
                </c:pt>
                <c:pt idx="283">
                  <c:v>88.3</c:v>
                </c:pt>
                <c:pt idx="284">
                  <c:v>88.2</c:v>
                </c:pt>
                <c:pt idx="285">
                  <c:v>87.9</c:v>
                </c:pt>
                <c:pt idx="286">
                  <c:v>88.5</c:v>
                </c:pt>
                <c:pt idx="287">
                  <c:v>88.1</c:v>
                </c:pt>
                <c:pt idx="288">
                  <c:v>88.4</c:v>
                </c:pt>
                <c:pt idx="289">
                  <c:v>88.2</c:v>
                </c:pt>
                <c:pt idx="290">
                  <c:v>88.4</c:v>
                </c:pt>
                <c:pt idx="291">
                  <c:v>88</c:v>
                </c:pt>
                <c:pt idx="292">
                  <c:v>88</c:v>
                </c:pt>
                <c:pt idx="293">
                  <c:v>88.2</c:v>
                </c:pt>
                <c:pt idx="294">
                  <c:v>88.2</c:v>
                </c:pt>
                <c:pt idx="295">
                  <c:v>88.5</c:v>
                </c:pt>
                <c:pt idx="296">
                  <c:v>88</c:v>
                </c:pt>
                <c:pt idx="297">
                  <c:v>88</c:v>
                </c:pt>
                <c:pt idx="298">
                  <c:v>88</c:v>
                </c:pt>
                <c:pt idx="299">
                  <c:v>88.2</c:v>
                </c:pt>
                <c:pt idx="300">
                  <c:v>88.6</c:v>
                </c:pt>
                <c:pt idx="301">
                  <c:v>88.6</c:v>
                </c:pt>
                <c:pt idx="302">
                  <c:v>88.7</c:v>
                </c:pt>
                <c:pt idx="303">
                  <c:v>88.5</c:v>
                </c:pt>
                <c:pt idx="304">
                  <c:v>88.3</c:v>
                </c:pt>
                <c:pt idx="305">
                  <c:v>88.2</c:v>
                </c:pt>
                <c:pt idx="306">
                  <c:v>88</c:v>
                </c:pt>
              </c:numCache>
            </c:numRef>
          </c:val>
          <c:smooth val="0"/>
        </c:ser>
        <c:dLbls>
          <c:showLegendKey val="0"/>
          <c:showVal val="0"/>
          <c:showCatName val="0"/>
          <c:showSerName val="0"/>
          <c:showPercent val="0"/>
          <c:showBubbleSize val="0"/>
        </c:dLbls>
        <c:marker val="1"/>
        <c:smooth val="0"/>
        <c:axId val="48298752"/>
        <c:axId val="48299312"/>
      </c:lineChart>
      <c:lineChart>
        <c:grouping val="standard"/>
        <c:varyColors val="0"/>
        <c:ser>
          <c:idx val="1"/>
          <c:order val="1"/>
          <c:tx>
            <c:strRef>
              <c:f>Sheet1!$C$1</c:f>
              <c:strCache>
                <c:ptCount val="1"/>
                <c:pt idx="0">
                  <c:v>Females</c:v>
                </c:pt>
              </c:strCache>
            </c:strRef>
          </c:tx>
          <c:spPr>
            <a:ln w="38100" cap="rnd">
              <a:solidFill>
                <a:schemeClr val="accent2"/>
              </a:solidFill>
              <a:round/>
            </a:ln>
            <a:effectLst/>
          </c:spPr>
          <c:marker>
            <c:symbol val="none"/>
          </c:marker>
          <c:cat>
            <c:numRef>
              <c:f>Sheet1!$A$2:$A$308</c:f>
              <c:numCache>
                <c:formatCode>mmm\-yy</c:formatCode>
                <c:ptCount val="307"/>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numCache>
            </c:numRef>
          </c:cat>
          <c:val>
            <c:numRef>
              <c:f>Sheet1!$C$2:$C$308</c:f>
              <c:numCache>
                <c:formatCode>#0.0</c:formatCode>
                <c:ptCount val="307"/>
                <c:pt idx="0">
                  <c:v>74.099999999999994</c:v>
                </c:pt>
                <c:pt idx="1">
                  <c:v>74</c:v>
                </c:pt>
                <c:pt idx="2">
                  <c:v>74</c:v>
                </c:pt>
                <c:pt idx="3">
                  <c:v>73.900000000000006</c:v>
                </c:pt>
                <c:pt idx="4">
                  <c:v>74.099999999999994</c:v>
                </c:pt>
                <c:pt idx="5">
                  <c:v>73.900000000000006</c:v>
                </c:pt>
                <c:pt idx="6">
                  <c:v>74</c:v>
                </c:pt>
                <c:pt idx="7">
                  <c:v>74</c:v>
                </c:pt>
                <c:pt idx="8">
                  <c:v>74</c:v>
                </c:pt>
                <c:pt idx="9">
                  <c:v>73.900000000000006</c:v>
                </c:pt>
                <c:pt idx="10">
                  <c:v>73.900000000000006</c:v>
                </c:pt>
                <c:pt idx="11">
                  <c:v>73.900000000000006</c:v>
                </c:pt>
                <c:pt idx="12">
                  <c:v>73.7</c:v>
                </c:pt>
                <c:pt idx="13">
                  <c:v>73.900000000000006</c:v>
                </c:pt>
                <c:pt idx="14">
                  <c:v>74</c:v>
                </c:pt>
                <c:pt idx="15">
                  <c:v>74.3</c:v>
                </c:pt>
                <c:pt idx="16">
                  <c:v>74.099999999999994</c:v>
                </c:pt>
                <c:pt idx="17">
                  <c:v>74.2</c:v>
                </c:pt>
                <c:pt idx="18">
                  <c:v>73.900000000000006</c:v>
                </c:pt>
                <c:pt idx="19">
                  <c:v>74.099999999999994</c:v>
                </c:pt>
                <c:pt idx="20">
                  <c:v>74.099999999999994</c:v>
                </c:pt>
                <c:pt idx="21">
                  <c:v>74.2</c:v>
                </c:pt>
                <c:pt idx="22">
                  <c:v>74.099999999999994</c:v>
                </c:pt>
                <c:pt idx="23">
                  <c:v>74.099999999999994</c:v>
                </c:pt>
                <c:pt idx="24">
                  <c:v>74.400000000000006</c:v>
                </c:pt>
                <c:pt idx="25">
                  <c:v>74.400000000000006</c:v>
                </c:pt>
                <c:pt idx="26">
                  <c:v>74.5</c:v>
                </c:pt>
                <c:pt idx="27">
                  <c:v>74.7</c:v>
                </c:pt>
                <c:pt idx="28">
                  <c:v>74.8</c:v>
                </c:pt>
                <c:pt idx="29">
                  <c:v>74.900000000000006</c:v>
                </c:pt>
                <c:pt idx="30">
                  <c:v>74.8</c:v>
                </c:pt>
                <c:pt idx="31">
                  <c:v>74.8</c:v>
                </c:pt>
                <c:pt idx="32">
                  <c:v>74.5</c:v>
                </c:pt>
                <c:pt idx="33">
                  <c:v>74.400000000000006</c:v>
                </c:pt>
                <c:pt idx="34">
                  <c:v>74.599999999999994</c:v>
                </c:pt>
                <c:pt idx="35">
                  <c:v>74.599999999999994</c:v>
                </c:pt>
                <c:pt idx="36">
                  <c:v>74.3</c:v>
                </c:pt>
                <c:pt idx="37">
                  <c:v>74.2</c:v>
                </c:pt>
                <c:pt idx="38">
                  <c:v>74.400000000000006</c:v>
                </c:pt>
                <c:pt idx="39">
                  <c:v>74.099999999999994</c:v>
                </c:pt>
                <c:pt idx="40">
                  <c:v>74.5</c:v>
                </c:pt>
                <c:pt idx="41">
                  <c:v>74.599999999999994</c:v>
                </c:pt>
                <c:pt idx="42">
                  <c:v>74.599999999999994</c:v>
                </c:pt>
                <c:pt idx="43">
                  <c:v>74.8</c:v>
                </c:pt>
                <c:pt idx="44">
                  <c:v>74.7</c:v>
                </c:pt>
                <c:pt idx="45">
                  <c:v>74.8</c:v>
                </c:pt>
                <c:pt idx="46">
                  <c:v>74.900000000000006</c:v>
                </c:pt>
                <c:pt idx="47">
                  <c:v>75.2</c:v>
                </c:pt>
                <c:pt idx="48">
                  <c:v>75</c:v>
                </c:pt>
                <c:pt idx="49">
                  <c:v>75.3</c:v>
                </c:pt>
                <c:pt idx="50">
                  <c:v>75.2</c:v>
                </c:pt>
                <c:pt idx="51">
                  <c:v>75.099999999999994</c:v>
                </c:pt>
                <c:pt idx="52">
                  <c:v>75.2</c:v>
                </c:pt>
                <c:pt idx="53">
                  <c:v>74.7</c:v>
                </c:pt>
                <c:pt idx="54">
                  <c:v>75.099999999999994</c:v>
                </c:pt>
                <c:pt idx="55">
                  <c:v>75.400000000000006</c:v>
                </c:pt>
                <c:pt idx="56">
                  <c:v>76</c:v>
                </c:pt>
                <c:pt idx="57">
                  <c:v>75.5</c:v>
                </c:pt>
                <c:pt idx="58">
                  <c:v>75.599999999999994</c:v>
                </c:pt>
                <c:pt idx="59">
                  <c:v>75.2</c:v>
                </c:pt>
                <c:pt idx="60">
                  <c:v>75.3</c:v>
                </c:pt>
                <c:pt idx="61">
                  <c:v>75.5</c:v>
                </c:pt>
                <c:pt idx="62">
                  <c:v>75.5</c:v>
                </c:pt>
                <c:pt idx="63">
                  <c:v>75.900000000000006</c:v>
                </c:pt>
                <c:pt idx="64">
                  <c:v>75.5</c:v>
                </c:pt>
                <c:pt idx="65">
                  <c:v>75.2</c:v>
                </c:pt>
                <c:pt idx="66">
                  <c:v>75.7</c:v>
                </c:pt>
                <c:pt idx="67">
                  <c:v>75.599999999999994</c:v>
                </c:pt>
                <c:pt idx="68">
                  <c:v>75.7</c:v>
                </c:pt>
                <c:pt idx="69">
                  <c:v>75.8</c:v>
                </c:pt>
                <c:pt idx="70">
                  <c:v>76</c:v>
                </c:pt>
                <c:pt idx="71">
                  <c:v>75.7</c:v>
                </c:pt>
                <c:pt idx="72">
                  <c:v>75.8</c:v>
                </c:pt>
                <c:pt idx="73">
                  <c:v>75.7</c:v>
                </c:pt>
                <c:pt idx="74">
                  <c:v>75.8</c:v>
                </c:pt>
                <c:pt idx="75">
                  <c:v>75.900000000000006</c:v>
                </c:pt>
                <c:pt idx="76">
                  <c:v>76</c:v>
                </c:pt>
                <c:pt idx="77">
                  <c:v>76</c:v>
                </c:pt>
                <c:pt idx="78">
                  <c:v>76.3</c:v>
                </c:pt>
                <c:pt idx="79">
                  <c:v>76.3</c:v>
                </c:pt>
                <c:pt idx="80">
                  <c:v>76.2</c:v>
                </c:pt>
                <c:pt idx="81">
                  <c:v>76.400000000000006</c:v>
                </c:pt>
                <c:pt idx="82">
                  <c:v>76.5</c:v>
                </c:pt>
                <c:pt idx="83">
                  <c:v>76.599999999999994</c:v>
                </c:pt>
                <c:pt idx="84">
                  <c:v>76.5</c:v>
                </c:pt>
                <c:pt idx="85">
                  <c:v>76.3</c:v>
                </c:pt>
                <c:pt idx="86">
                  <c:v>76.599999999999994</c:v>
                </c:pt>
                <c:pt idx="87">
                  <c:v>76.5</c:v>
                </c:pt>
                <c:pt idx="88">
                  <c:v>76.400000000000006</c:v>
                </c:pt>
                <c:pt idx="89">
                  <c:v>76.7</c:v>
                </c:pt>
                <c:pt idx="90">
                  <c:v>77</c:v>
                </c:pt>
                <c:pt idx="91">
                  <c:v>77.2</c:v>
                </c:pt>
                <c:pt idx="92">
                  <c:v>77</c:v>
                </c:pt>
                <c:pt idx="93">
                  <c:v>76.8</c:v>
                </c:pt>
                <c:pt idx="94">
                  <c:v>76.5</c:v>
                </c:pt>
                <c:pt idx="95">
                  <c:v>76.599999999999994</c:v>
                </c:pt>
                <c:pt idx="96">
                  <c:v>76.400000000000006</c:v>
                </c:pt>
                <c:pt idx="97">
                  <c:v>76.5</c:v>
                </c:pt>
                <c:pt idx="98">
                  <c:v>76.7</c:v>
                </c:pt>
                <c:pt idx="99">
                  <c:v>76.3</c:v>
                </c:pt>
                <c:pt idx="100">
                  <c:v>76.3</c:v>
                </c:pt>
                <c:pt idx="101">
                  <c:v>76.400000000000006</c:v>
                </c:pt>
                <c:pt idx="102">
                  <c:v>76.5</c:v>
                </c:pt>
                <c:pt idx="103">
                  <c:v>76.599999999999994</c:v>
                </c:pt>
                <c:pt idx="104">
                  <c:v>76.8</c:v>
                </c:pt>
                <c:pt idx="105">
                  <c:v>76.7</c:v>
                </c:pt>
                <c:pt idx="106">
                  <c:v>76.599999999999994</c:v>
                </c:pt>
                <c:pt idx="107">
                  <c:v>76.8</c:v>
                </c:pt>
                <c:pt idx="108">
                  <c:v>77</c:v>
                </c:pt>
                <c:pt idx="109">
                  <c:v>76.8</c:v>
                </c:pt>
                <c:pt idx="110">
                  <c:v>76.5</c:v>
                </c:pt>
                <c:pt idx="111">
                  <c:v>76.599999999999994</c:v>
                </c:pt>
                <c:pt idx="112">
                  <c:v>76.7</c:v>
                </c:pt>
                <c:pt idx="113">
                  <c:v>76.900000000000006</c:v>
                </c:pt>
                <c:pt idx="114">
                  <c:v>76.599999999999994</c:v>
                </c:pt>
                <c:pt idx="115">
                  <c:v>76.7</c:v>
                </c:pt>
                <c:pt idx="116">
                  <c:v>76.900000000000006</c:v>
                </c:pt>
                <c:pt idx="117">
                  <c:v>77</c:v>
                </c:pt>
                <c:pt idx="118">
                  <c:v>77.099999999999994</c:v>
                </c:pt>
                <c:pt idx="119">
                  <c:v>76.7</c:v>
                </c:pt>
                <c:pt idx="120">
                  <c:v>77</c:v>
                </c:pt>
                <c:pt idx="121">
                  <c:v>76.900000000000006</c:v>
                </c:pt>
                <c:pt idx="122">
                  <c:v>77.099999999999994</c:v>
                </c:pt>
                <c:pt idx="123">
                  <c:v>77.3</c:v>
                </c:pt>
                <c:pt idx="124">
                  <c:v>77</c:v>
                </c:pt>
                <c:pt idx="125">
                  <c:v>76.8</c:v>
                </c:pt>
                <c:pt idx="126">
                  <c:v>76.599999999999994</c:v>
                </c:pt>
                <c:pt idx="127">
                  <c:v>76.3</c:v>
                </c:pt>
                <c:pt idx="128">
                  <c:v>76.400000000000006</c:v>
                </c:pt>
                <c:pt idx="129">
                  <c:v>76.3</c:v>
                </c:pt>
                <c:pt idx="130">
                  <c:v>76.5</c:v>
                </c:pt>
                <c:pt idx="131">
                  <c:v>76.5</c:v>
                </c:pt>
                <c:pt idx="132">
                  <c:v>76.900000000000006</c:v>
                </c:pt>
                <c:pt idx="133">
                  <c:v>76.8</c:v>
                </c:pt>
                <c:pt idx="134">
                  <c:v>76.900000000000006</c:v>
                </c:pt>
                <c:pt idx="135">
                  <c:v>76.3</c:v>
                </c:pt>
                <c:pt idx="136">
                  <c:v>76.400000000000006</c:v>
                </c:pt>
                <c:pt idx="137">
                  <c:v>76.2</c:v>
                </c:pt>
                <c:pt idx="138">
                  <c:v>76.2</c:v>
                </c:pt>
                <c:pt idx="139">
                  <c:v>76.2</c:v>
                </c:pt>
                <c:pt idx="140">
                  <c:v>76.2</c:v>
                </c:pt>
                <c:pt idx="141">
                  <c:v>76.099999999999994</c:v>
                </c:pt>
                <c:pt idx="142">
                  <c:v>76.2</c:v>
                </c:pt>
                <c:pt idx="143">
                  <c:v>76.3</c:v>
                </c:pt>
                <c:pt idx="144">
                  <c:v>76.099999999999994</c:v>
                </c:pt>
                <c:pt idx="145">
                  <c:v>76.400000000000006</c:v>
                </c:pt>
                <c:pt idx="146">
                  <c:v>76.099999999999994</c:v>
                </c:pt>
                <c:pt idx="147">
                  <c:v>76.2</c:v>
                </c:pt>
                <c:pt idx="148">
                  <c:v>76.099999999999994</c:v>
                </c:pt>
                <c:pt idx="149">
                  <c:v>75.7</c:v>
                </c:pt>
                <c:pt idx="150">
                  <c:v>75.5</c:v>
                </c:pt>
                <c:pt idx="151">
                  <c:v>75.7</c:v>
                </c:pt>
                <c:pt idx="152">
                  <c:v>75.8</c:v>
                </c:pt>
                <c:pt idx="153">
                  <c:v>75.7</c:v>
                </c:pt>
                <c:pt idx="154">
                  <c:v>75.400000000000006</c:v>
                </c:pt>
                <c:pt idx="155">
                  <c:v>75.8</c:v>
                </c:pt>
                <c:pt idx="156">
                  <c:v>75.8</c:v>
                </c:pt>
                <c:pt idx="157">
                  <c:v>75.8</c:v>
                </c:pt>
                <c:pt idx="158">
                  <c:v>76.099999999999994</c:v>
                </c:pt>
                <c:pt idx="159">
                  <c:v>76</c:v>
                </c:pt>
                <c:pt idx="160">
                  <c:v>75.900000000000006</c:v>
                </c:pt>
                <c:pt idx="161">
                  <c:v>76.099999999999994</c:v>
                </c:pt>
                <c:pt idx="162">
                  <c:v>75.599999999999994</c:v>
                </c:pt>
                <c:pt idx="163">
                  <c:v>75.599999999999994</c:v>
                </c:pt>
                <c:pt idx="164">
                  <c:v>75.3</c:v>
                </c:pt>
                <c:pt idx="165">
                  <c:v>75.3</c:v>
                </c:pt>
                <c:pt idx="166">
                  <c:v>75.2</c:v>
                </c:pt>
                <c:pt idx="167">
                  <c:v>75.099999999999994</c:v>
                </c:pt>
                <c:pt idx="168">
                  <c:v>75.2</c:v>
                </c:pt>
                <c:pt idx="169">
                  <c:v>75.2</c:v>
                </c:pt>
                <c:pt idx="170">
                  <c:v>75.5</c:v>
                </c:pt>
                <c:pt idx="171">
                  <c:v>75.400000000000006</c:v>
                </c:pt>
                <c:pt idx="172">
                  <c:v>75.3</c:v>
                </c:pt>
                <c:pt idx="173">
                  <c:v>75.5</c:v>
                </c:pt>
                <c:pt idx="174">
                  <c:v>75.400000000000006</c:v>
                </c:pt>
                <c:pt idx="175">
                  <c:v>75.099999999999994</c:v>
                </c:pt>
                <c:pt idx="176">
                  <c:v>75.2</c:v>
                </c:pt>
                <c:pt idx="177">
                  <c:v>75.099999999999994</c:v>
                </c:pt>
                <c:pt idx="178">
                  <c:v>75.2</c:v>
                </c:pt>
                <c:pt idx="179">
                  <c:v>75.099999999999994</c:v>
                </c:pt>
                <c:pt idx="180">
                  <c:v>75.3</c:v>
                </c:pt>
                <c:pt idx="181">
                  <c:v>75.3</c:v>
                </c:pt>
                <c:pt idx="182">
                  <c:v>75</c:v>
                </c:pt>
                <c:pt idx="183">
                  <c:v>75.2</c:v>
                </c:pt>
                <c:pt idx="184">
                  <c:v>75.3</c:v>
                </c:pt>
                <c:pt idx="185">
                  <c:v>75</c:v>
                </c:pt>
                <c:pt idx="186">
                  <c:v>75.3</c:v>
                </c:pt>
                <c:pt idx="187">
                  <c:v>75.2</c:v>
                </c:pt>
                <c:pt idx="188">
                  <c:v>75.400000000000006</c:v>
                </c:pt>
                <c:pt idx="189">
                  <c:v>75.2</c:v>
                </c:pt>
                <c:pt idx="190">
                  <c:v>75.3</c:v>
                </c:pt>
                <c:pt idx="191">
                  <c:v>75.400000000000006</c:v>
                </c:pt>
                <c:pt idx="192">
                  <c:v>75.3</c:v>
                </c:pt>
                <c:pt idx="193">
                  <c:v>75.5</c:v>
                </c:pt>
                <c:pt idx="194">
                  <c:v>75.400000000000006</c:v>
                </c:pt>
                <c:pt idx="195">
                  <c:v>75.3</c:v>
                </c:pt>
                <c:pt idx="196">
                  <c:v>75.3</c:v>
                </c:pt>
                <c:pt idx="197">
                  <c:v>75.400000000000006</c:v>
                </c:pt>
                <c:pt idx="198">
                  <c:v>75.7</c:v>
                </c:pt>
                <c:pt idx="199">
                  <c:v>75.599999999999994</c:v>
                </c:pt>
                <c:pt idx="200">
                  <c:v>75.5</c:v>
                </c:pt>
                <c:pt idx="201">
                  <c:v>75.599999999999994</c:v>
                </c:pt>
                <c:pt idx="202">
                  <c:v>75.5</c:v>
                </c:pt>
                <c:pt idx="203">
                  <c:v>75.5</c:v>
                </c:pt>
                <c:pt idx="204">
                  <c:v>75.599999999999994</c:v>
                </c:pt>
                <c:pt idx="205">
                  <c:v>75.3</c:v>
                </c:pt>
                <c:pt idx="206">
                  <c:v>75.3</c:v>
                </c:pt>
                <c:pt idx="207">
                  <c:v>75</c:v>
                </c:pt>
                <c:pt idx="208">
                  <c:v>75.3</c:v>
                </c:pt>
                <c:pt idx="209">
                  <c:v>75.3</c:v>
                </c:pt>
                <c:pt idx="210">
                  <c:v>75.400000000000006</c:v>
                </c:pt>
                <c:pt idx="211">
                  <c:v>75.5</c:v>
                </c:pt>
                <c:pt idx="212">
                  <c:v>75.400000000000006</c:v>
                </c:pt>
                <c:pt idx="213">
                  <c:v>75.3</c:v>
                </c:pt>
                <c:pt idx="214">
                  <c:v>75.5</c:v>
                </c:pt>
                <c:pt idx="215">
                  <c:v>75.5</c:v>
                </c:pt>
                <c:pt idx="216">
                  <c:v>75.7</c:v>
                </c:pt>
                <c:pt idx="217">
                  <c:v>75.5</c:v>
                </c:pt>
                <c:pt idx="218">
                  <c:v>75.8</c:v>
                </c:pt>
                <c:pt idx="219">
                  <c:v>75.8</c:v>
                </c:pt>
                <c:pt idx="220">
                  <c:v>75.900000000000006</c:v>
                </c:pt>
                <c:pt idx="221">
                  <c:v>76</c:v>
                </c:pt>
                <c:pt idx="222">
                  <c:v>75.7</c:v>
                </c:pt>
                <c:pt idx="223">
                  <c:v>76</c:v>
                </c:pt>
                <c:pt idx="224">
                  <c:v>75.8</c:v>
                </c:pt>
                <c:pt idx="225">
                  <c:v>75.8</c:v>
                </c:pt>
                <c:pt idx="226">
                  <c:v>75.900000000000006</c:v>
                </c:pt>
                <c:pt idx="227">
                  <c:v>75.900000000000006</c:v>
                </c:pt>
                <c:pt idx="228">
                  <c:v>75.8</c:v>
                </c:pt>
                <c:pt idx="229">
                  <c:v>76</c:v>
                </c:pt>
                <c:pt idx="230">
                  <c:v>75.7</c:v>
                </c:pt>
                <c:pt idx="231">
                  <c:v>75.900000000000006</c:v>
                </c:pt>
                <c:pt idx="232">
                  <c:v>75.8</c:v>
                </c:pt>
                <c:pt idx="233">
                  <c:v>75.900000000000006</c:v>
                </c:pt>
                <c:pt idx="234">
                  <c:v>75.8</c:v>
                </c:pt>
                <c:pt idx="235">
                  <c:v>75.599999999999994</c:v>
                </c:pt>
                <c:pt idx="236">
                  <c:v>75.3</c:v>
                </c:pt>
                <c:pt idx="237">
                  <c:v>75.3</c:v>
                </c:pt>
                <c:pt idx="238">
                  <c:v>75.400000000000006</c:v>
                </c:pt>
                <c:pt idx="239">
                  <c:v>75.2</c:v>
                </c:pt>
                <c:pt idx="240">
                  <c:v>75.599999999999994</c:v>
                </c:pt>
                <c:pt idx="241">
                  <c:v>75.5</c:v>
                </c:pt>
                <c:pt idx="242">
                  <c:v>75.5</c:v>
                </c:pt>
                <c:pt idx="243">
                  <c:v>75.599999999999994</c:v>
                </c:pt>
                <c:pt idx="244">
                  <c:v>75.2</c:v>
                </c:pt>
                <c:pt idx="245">
                  <c:v>75.099999999999994</c:v>
                </c:pt>
                <c:pt idx="246">
                  <c:v>74.8</c:v>
                </c:pt>
                <c:pt idx="247">
                  <c:v>74.900000000000006</c:v>
                </c:pt>
                <c:pt idx="248">
                  <c:v>74.900000000000006</c:v>
                </c:pt>
                <c:pt idx="249">
                  <c:v>74.900000000000006</c:v>
                </c:pt>
                <c:pt idx="250">
                  <c:v>75.3</c:v>
                </c:pt>
                <c:pt idx="251">
                  <c:v>75.2</c:v>
                </c:pt>
                <c:pt idx="252">
                  <c:v>74.900000000000006</c:v>
                </c:pt>
                <c:pt idx="253">
                  <c:v>74.7</c:v>
                </c:pt>
                <c:pt idx="254">
                  <c:v>74.900000000000006</c:v>
                </c:pt>
                <c:pt idx="255">
                  <c:v>74.900000000000006</c:v>
                </c:pt>
                <c:pt idx="256">
                  <c:v>74.7</c:v>
                </c:pt>
                <c:pt idx="257">
                  <c:v>74.599999999999994</c:v>
                </c:pt>
                <c:pt idx="258">
                  <c:v>74.599999999999994</c:v>
                </c:pt>
                <c:pt idx="259">
                  <c:v>74.7</c:v>
                </c:pt>
                <c:pt idx="260">
                  <c:v>74.599999999999994</c:v>
                </c:pt>
                <c:pt idx="261">
                  <c:v>74.400000000000006</c:v>
                </c:pt>
                <c:pt idx="262">
                  <c:v>74.5</c:v>
                </c:pt>
                <c:pt idx="263">
                  <c:v>74.599999999999994</c:v>
                </c:pt>
                <c:pt idx="264">
                  <c:v>74.599999999999994</c:v>
                </c:pt>
                <c:pt idx="265">
                  <c:v>74.5</c:v>
                </c:pt>
                <c:pt idx="266">
                  <c:v>74.5</c:v>
                </c:pt>
                <c:pt idx="267">
                  <c:v>74.3</c:v>
                </c:pt>
                <c:pt idx="268">
                  <c:v>74.599999999999994</c:v>
                </c:pt>
                <c:pt idx="269">
                  <c:v>74.5</c:v>
                </c:pt>
                <c:pt idx="270">
                  <c:v>74.5</c:v>
                </c:pt>
                <c:pt idx="271">
                  <c:v>74.5</c:v>
                </c:pt>
                <c:pt idx="272">
                  <c:v>74.5</c:v>
                </c:pt>
                <c:pt idx="273">
                  <c:v>74.599999999999994</c:v>
                </c:pt>
                <c:pt idx="274">
                  <c:v>74.3</c:v>
                </c:pt>
                <c:pt idx="275">
                  <c:v>74.5</c:v>
                </c:pt>
                <c:pt idx="276">
                  <c:v>74</c:v>
                </c:pt>
                <c:pt idx="277">
                  <c:v>73.900000000000006</c:v>
                </c:pt>
                <c:pt idx="278">
                  <c:v>73.900000000000006</c:v>
                </c:pt>
                <c:pt idx="279">
                  <c:v>73.7</c:v>
                </c:pt>
                <c:pt idx="280">
                  <c:v>74</c:v>
                </c:pt>
                <c:pt idx="281">
                  <c:v>74</c:v>
                </c:pt>
                <c:pt idx="282">
                  <c:v>74.099999999999994</c:v>
                </c:pt>
                <c:pt idx="283">
                  <c:v>73.900000000000006</c:v>
                </c:pt>
                <c:pt idx="284">
                  <c:v>73.900000000000006</c:v>
                </c:pt>
                <c:pt idx="285">
                  <c:v>73.5</c:v>
                </c:pt>
                <c:pt idx="286">
                  <c:v>73.8</c:v>
                </c:pt>
                <c:pt idx="287">
                  <c:v>73.8</c:v>
                </c:pt>
                <c:pt idx="288">
                  <c:v>74</c:v>
                </c:pt>
                <c:pt idx="289">
                  <c:v>74.3</c:v>
                </c:pt>
                <c:pt idx="290">
                  <c:v>74.2</c:v>
                </c:pt>
                <c:pt idx="291">
                  <c:v>73.900000000000006</c:v>
                </c:pt>
                <c:pt idx="292">
                  <c:v>73.8</c:v>
                </c:pt>
                <c:pt idx="293">
                  <c:v>73.900000000000006</c:v>
                </c:pt>
                <c:pt idx="294">
                  <c:v>73.8</c:v>
                </c:pt>
                <c:pt idx="295">
                  <c:v>74</c:v>
                </c:pt>
                <c:pt idx="296">
                  <c:v>73.7</c:v>
                </c:pt>
                <c:pt idx="297">
                  <c:v>73.900000000000006</c:v>
                </c:pt>
                <c:pt idx="298">
                  <c:v>73.900000000000006</c:v>
                </c:pt>
                <c:pt idx="299">
                  <c:v>73.7</c:v>
                </c:pt>
                <c:pt idx="300">
                  <c:v>73.8</c:v>
                </c:pt>
                <c:pt idx="301">
                  <c:v>73.7</c:v>
                </c:pt>
                <c:pt idx="302">
                  <c:v>73.400000000000006</c:v>
                </c:pt>
                <c:pt idx="303">
                  <c:v>73.7</c:v>
                </c:pt>
                <c:pt idx="304">
                  <c:v>74</c:v>
                </c:pt>
                <c:pt idx="305">
                  <c:v>73.599999999999994</c:v>
                </c:pt>
                <c:pt idx="306">
                  <c:v>73.7</c:v>
                </c:pt>
              </c:numCache>
            </c:numRef>
          </c:val>
          <c:smooth val="0"/>
        </c:ser>
        <c:dLbls>
          <c:showLegendKey val="0"/>
          <c:showVal val="0"/>
          <c:showCatName val="0"/>
          <c:showSerName val="0"/>
          <c:showPercent val="0"/>
          <c:showBubbleSize val="0"/>
        </c:dLbls>
        <c:marker val="1"/>
        <c:smooth val="0"/>
        <c:axId val="48300432"/>
        <c:axId val="48299872"/>
      </c:lineChart>
      <c:dateAx>
        <c:axId val="4829875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299312"/>
        <c:crosses val="autoZero"/>
        <c:auto val="1"/>
        <c:lblOffset val="100"/>
        <c:baseTimeUnit val="months"/>
        <c:majorUnit val="12"/>
        <c:majorTimeUnit val="months"/>
      </c:dateAx>
      <c:valAx>
        <c:axId val="4829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dirty="0" smtClean="0">
                    <a:solidFill>
                      <a:schemeClr val="accent1"/>
                    </a:solidFill>
                  </a:rPr>
                  <a:t>Percent of Resident</a:t>
                </a:r>
                <a:r>
                  <a:rPr lang="en-US" baseline="0" dirty="0" smtClean="0">
                    <a:solidFill>
                      <a:schemeClr val="accent1"/>
                    </a:solidFill>
                  </a:rPr>
                  <a:t> Civilian Population</a:t>
                </a:r>
                <a:endParaRPr lang="en-US" dirty="0">
                  <a:solidFill>
                    <a:schemeClr val="accent1"/>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48298752"/>
        <c:crosses val="autoZero"/>
        <c:crossBetween val="between"/>
      </c:valAx>
      <c:valAx>
        <c:axId val="4829987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accent2"/>
                    </a:solidFill>
                    <a:latin typeface="+mn-lt"/>
                    <a:ea typeface="+mn-ea"/>
                    <a:cs typeface="+mn-cs"/>
                  </a:defRPr>
                </a:pPr>
                <a:r>
                  <a:rPr lang="en-US" dirty="0" smtClean="0">
                    <a:solidFill>
                      <a:schemeClr val="accent2"/>
                    </a:solidFill>
                  </a:rPr>
                  <a:t>Percent of Resident Civilian</a:t>
                </a:r>
                <a:r>
                  <a:rPr lang="en-US" baseline="0" dirty="0" smtClean="0">
                    <a:solidFill>
                      <a:schemeClr val="accent2"/>
                    </a:solidFill>
                  </a:rPr>
                  <a:t> Population</a:t>
                </a:r>
                <a:endParaRPr lang="en-US" dirty="0" smtClean="0">
                  <a:solidFill>
                    <a:schemeClr val="accent2"/>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2"/>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crossAx val="48300432"/>
        <c:crosses val="max"/>
        <c:crossBetween val="between"/>
      </c:valAx>
      <c:dateAx>
        <c:axId val="48300432"/>
        <c:scaling>
          <c:orientation val="minMax"/>
        </c:scaling>
        <c:delete val="1"/>
        <c:axPos val="b"/>
        <c:numFmt formatCode="mmm\-yy" sourceLinked="1"/>
        <c:majorTickMark val="out"/>
        <c:minorTickMark val="none"/>
        <c:tickLblPos val="nextTo"/>
        <c:crossAx val="48299872"/>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2008-2015 Employment</a:t>
            </a:r>
            <a:r>
              <a:rPr lang="en-US" baseline="0" dirty="0" smtClean="0"/>
              <a:t> Change in Washington (</a:t>
            </a:r>
            <a:r>
              <a:rPr lang="en-US" i="1" baseline="0" dirty="0" smtClean="0"/>
              <a:t>peak-to-peak</a:t>
            </a:r>
            <a:r>
              <a:rPr lang="en-US" baseline="0" dirty="0" smtClean="0"/>
              <a:t>)</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C00000"/>
              </a:solidFill>
              <a:ln>
                <a:noFill/>
              </a:ln>
              <a:effectLst/>
            </c:spPr>
          </c:dPt>
          <c:dPt>
            <c:idx val="3"/>
            <c:invertIfNegative val="0"/>
            <c:bubble3D val="0"/>
            <c:spPr>
              <a:solidFill>
                <a:srgbClr val="C00000"/>
              </a:solidFill>
              <a:ln>
                <a:noFill/>
              </a:ln>
              <a:effectLst/>
            </c:spPr>
          </c:dPt>
          <c:dPt>
            <c:idx val="10"/>
            <c:invertIfNegative val="0"/>
            <c:bubble3D val="0"/>
            <c:spPr>
              <a:solidFill>
                <a:srgbClr val="C00000"/>
              </a:solidFill>
              <a:ln>
                <a:noFill/>
              </a:ln>
              <a:effectLst/>
            </c:spPr>
          </c:dPt>
          <c:dPt>
            <c:idx val="17"/>
            <c:invertIfNegative val="0"/>
            <c:bubble3D val="0"/>
            <c:spPr>
              <a:solidFill>
                <a:srgbClr val="C00000"/>
              </a:solidFill>
              <a:ln>
                <a:noFill/>
              </a:ln>
              <a:effectLst/>
            </c:spPr>
          </c:dPt>
          <c:dPt>
            <c:idx val="18"/>
            <c:invertIfNegative val="0"/>
            <c:bubble3D val="0"/>
            <c:spPr>
              <a:solidFill>
                <a:srgbClr val="C00000"/>
              </a:solidFill>
              <a:ln>
                <a:noFill/>
              </a:ln>
              <a:effectLst/>
            </c:spPr>
          </c:dPt>
          <c:dPt>
            <c:idx val="19"/>
            <c:invertIfNegative val="0"/>
            <c:bubble3D val="0"/>
            <c:spPr>
              <a:solidFill>
                <a:srgbClr val="C00000"/>
              </a:solidFill>
              <a:ln>
                <a:noFill/>
              </a:ln>
              <a:effectLst/>
            </c:spPr>
          </c:dPt>
          <c:cat>
            <c:strRef>
              <c:f>Sheet1!$A$2:$A$21</c:f>
              <c:strCache>
                <c:ptCount val="20"/>
                <c:pt idx="0">
                  <c:v>Native American Government</c:v>
                </c:pt>
                <c:pt idx="1">
                  <c:v>Other Local Govt</c:v>
                </c:pt>
                <c:pt idx="2">
                  <c:v>Local Govt Educational Services</c:v>
                </c:pt>
                <c:pt idx="3">
                  <c:v>Other State Govt</c:v>
                </c:pt>
                <c:pt idx="4">
                  <c:v>State Govt Educational Services</c:v>
                </c:pt>
                <c:pt idx="5">
                  <c:v>Federal Govt</c:v>
                </c:pt>
                <c:pt idx="6">
                  <c:v>Other Services</c:v>
                </c:pt>
                <c:pt idx="7">
                  <c:v>Leisure and Hospitality</c:v>
                </c:pt>
                <c:pt idx="8">
                  <c:v>Education and Health Services</c:v>
                </c:pt>
                <c:pt idx="9">
                  <c:v>Professional and Business Services</c:v>
                </c:pt>
                <c:pt idx="10">
                  <c:v>Financial Activities</c:v>
                </c:pt>
                <c:pt idx="11">
                  <c:v>Software Publishers</c:v>
                </c:pt>
                <c:pt idx="12">
                  <c:v>Information</c:v>
                </c:pt>
                <c:pt idx="13">
                  <c:v>Transp, Warehousing and Utilities</c:v>
                </c:pt>
                <c:pt idx="14">
                  <c:v>Retail Trade</c:v>
                </c:pt>
                <c:pt idx="15">
                  <c:v>Wholesale Trade</c:v>
                </c:pt>
                <c:pt idx="16">
                  <c:v>Aerospace Products and Parts</c:v>
                </c:pt>
                <c:pt idx="17">
                  <c:v>Manufacturing</c:v>
                </c:pt>
                <c:pt idx="18">
                  <c:v>Construction</c:v>
                </c:pt>
                <c:pt idx="19">
                  <c:v>Mining and Logging</c:v>
                </c:pt>
              </c:strCache>
            </c:strRef>
          </c:cat>
          <c:val>
            <c:numRef>
              <c:f>Sheet1!$B$2:$B$21</c:f>
              <c:numCache>
                <c:formatCode>#,##0</c:formatCode>
                <c:ptCount val="20"/>
                <c:pt idx="0">
                  <c:v>4600</c:v>
                </c:pt>
                <c:pt idx="1">
                  <c:v>-2300</c:v>
                </c:pt>
                <c:pt idx="2">
                  <c:v>7700</c:v>
                </c:pt>
                <c:pt idx="3">
                  <c:v>-3900</c:v>
                </c:pt>
                <c:pt idx="4">
                  <c:v>9600</c:v>
                </c:pt>
                <c:pt idx="5">
                  <c:v>3600</c:v>
                </c:pt>
                <c:pt idx="6">
                  <c:v>9100</c:v>
                </c:pt>
                <c:pt idx="7">
                  <c:v>18200</c:v>
                </c:pt>
                <c:pt idx="8">
                  <c:v>75800</c:v>
                </c:pt>
                <c:pt idx="9">
                  <c:v>42000</c:v>
                </c:pt>
                <c:pt idx="10">
                  <c:v>-4900</c:v>
                </c:pt>
                <c:pt idx="11">
                  <c:v>6400</c:v>
                </c:pt>
                <c:pt idx="12">
                  <c:v>9000</c:v>
                </c:pt>
                <c:pt idx="13">
                  <c:v>5300</c:v>
                </c:pt>
                <c:pt idx="14">
                  <c:v>22400</c:v>
                </c:pt>
                <c:pt idx="15">
                  <c:v>3400</c:v>
                </c:pt>
                <c:pt idx="16">
                  <c:v>7200</c:v>
                </c:pt>
                <c:pt idx="17">
                  <c:v>-9800</c:v>
                </c:pt>
                <c:pt idx="18">
                  <c:v>-31900</c:v>
                </c:pt>
                <c:pt idx="19">
                  <c:v>-1100</c:v>
                </c:pt>
              </c:numCache>
            </c:numRef>
          </c:val>
        </c:ser>
        <c:dLbls>
          <c:showLegendKey val="0"/>
          <c:showVal val="0"/>
          <c:showCatName val="0"/>
          <c:showSerName val="0"/>
          <c:showPercent val="0"/>
          <c:showBubbleSize val="0"/>
        </c:dLbls>
        <c:gapWidth val="49"/>
        <c:axId val="48302672"/>
        <c:axId val="48303232"/>
      </c:barChart>
      <c:catAx>
        <c:axId val="4830267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303232"/>
        <c:crosses val="autoZero"/>
        <c:auto val="1"/>
        <c:lblAlgn val="ctr"/>
        <c:lblOffset val="100"/>
        <c:noMultiLvlLbl val="0"/>
      </c:catAx>
      <c:valAx>
        <c:axId val="48303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30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Difference in Real Median Earnings in Washington between 2013 a</a:t>
            </a:r>
            <a:r>
              <a:rPr lang="en-US" sz="1200" b="1" baseline="0"/>
              <a:t>nd 2007,</a:t>
            </a:r>
          </a:p>
          <a:p>
            <a:pPr>
              <a:defRPr/>
            </a:pPr>
            <a:r>
              <a:rPr lang="en-US" sz="1200" b="1"/>
              <a:t> by Age and Educational Attainment, 2013 Dollars</a:t>
            </a:r>
          </a:p>
        </c:rich>
      </c:tx>
      <c:layout/>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278006481262859E-2"/>
          <c:y val="0.10359862552416907"/>
          <c:w val="0.88273937726493445"/>
          <c:h val="0.74284554619893761"/>
        </c:manualLayout>
      </c:layout>
      <c:barChart>
        <c:barDir val="col"/>
        <c:grouping val="clustered"/>
        <c:varyColors val="0"/>
        <c:ser>
          <c:idx val="0"/>
          <c:order val="0"/>
          <c:tx>
            <c:strRef>
              <c:f>'Table_2013-2007'!$B$6</c:f>
              <c:strCache>
                <c:ptCount val="1"/>
                <c:pt idx="0">
                  <c:v>Less Than High School</c:v>
                </c:pt>
              </c:strCache>
            </c:strRef>
          </c:tx>
          <c:spPr>
            <a:solidFill>
              <a:schemeClr val="accent1"/>
            </a:solidFill>
            <a:ln>
              <a:noFill/>
            </a:ln>
            <a:effectLst/>
          </c:spPr>
          <c:invertIfNegative val="0"/>
          <c:cat>
            <c:strRef>
              <c:f>'Table_2013-2007'!$A$7:$A$10</c:f>
              <c:strCache>
                <c:ptCount val="4"/>
                <c:pt idx="0">
                  <c:v>25-34</c:v>
                </c:pt>
                <c:pt idx="1">
                  <c:v>35-44</c:v>
                </c:pt>
                <c:pt idx="2">
                  <c:v>45-54</c:v>
                </c:pt>
                <c:pt idx="3">
                  <c:v>55+</c:v>
                </c:pt>
              </c:strCache>
            </c:strRef>
          </c:cat>
          <c:val>
            <c:numRef>
              <c:f>'Table_2013-2007'!$B$7:$B$10</c:f>
              <c:numCache>
                <c:formatCode>"$"#,##0</c:formatCode>
                <c:ptCount val="4"/>
                <c:pt idx="0">
                  <c:v>-2628.0339058500567</c:v>
                </c:pt>
                <c:pt idx="1">
                  <c:v>-613.03390585005604</c:v>
                </c:pt>
                <c:pt idx="2">
                  <c:v>-2115.4409383462535</c:v>
                </c:pt>
                <c:pt idx="3">
                  <c:v>53.317538116257168</c:v>
                </c:pt>
              </c:numCache>
            </c:numRef>
          </c:val>
        </c:ser>
        <c:ser>
          <c:idx val="1"/>
          <c:order val="1"/>
          <c:tx>
            <c:strRef>
              <c:f>'Table_2013-2007'!$C$6</c:f>
              <c:strCache>
                <c:ptCount val="1"/>
                <c:pt idx="0">
                  <c:v>High School Diploma/GED</c:v>
                </c:pt>
              </c:strCache>
            </c:strRef>
          </c:tx>
          <c:spPr>
            <a:solidFill>
              <a:schemeClr val="accent2"/>
            </a:solidFill>
            <a:ln>
              <a:noFill/>
            </a:ln>
            <a:effectLst/>
          </c:spPr>
          <c:invertIfNegative val="0"/>
          <c:cat>
            <c:strRef>
              <c:f>'Table_2013-2007'!$A$7:$A$10</c:f>
              <c:strCache>
                <c:ptCount val="4"/>
                <c:pt idx="0">
                  <c:v>25-34</c:v>
                </c:pt>
                <c:pt idx="1">
                  <c:v>35-44</c:v>
                </c:pt>
                <c:pt idx="2">
                  <c:v>45-54</c:v>
                </c:pt>
                <c:pt idx="3">
                  <c:v>55+</c:v>
                </c:pt>
              </c:strCache>
            </c:strRef>
          </c:cat>
          <c:val>
            <c:numRef>
              <c:f>'Table_2013-2007'!$C$7:$C$10</c:f>
              <c:numCache>
                <c:formatCode>"$"#,##0</c:formatCode>
                <c:ptCount val="4"/>
                <c:pt idx="0">
                  <c:v>-4422.8479708424547</c:v>
                </c:pt>
                <c:pt idx="1">
                  <c:v>-1926.5508587750874</c:v>
                </c:pt>
                <c:pt idx="2">
                  <c:v>-4677.5985945209086</c:v>
                </c:pt>
                <c:pt idx="3">
                  <c:v>-2803.3751367919281</c:v>
                </c:pt>
              </c:numCache>
            </c:numRef>
          </c:val>
        </c:ser>
        <c:ser>
          <c:idx val="2"/>
          <c:order val="2"/>
          <c:tx>
            <c:strRef>
              <c:f>'Table_2013-2007'!$D$6</c:f>
              <c:strCache>
                <c:ptCount val="1"/>
                <c:pt idx="0">
                  <c:v>Some College</c:v>
                </c:pt>
              </c:strCache>
            </c:strRef>
          </c:tx>
          <c:spPr>
            <a:solidFill>
              <a:schemeClr val="accent3"/>
            </a:solidFill>
            <a:ln>
              <a:noFill/>
            </a:ln>
            <a:effectLst/>
          </c:spPr>
          <c:invertIfNegative val="0"/>
          <c:cat>
            <c:strRef>
              <c:f>'Table_2013-2007'!$A$7:$A$10</c:f>
              <c:strCache>
                <c:ptCount val="4"/>
                <c:pt idx="0">
                  <c:v>25-34</c:v>
                </c:pt>
                <c:pt idx="1">
                  <c:v>35-44</c:v>
                </c:pt>
                <c:pt idx="2">
                  <c:v>45-54</c:v>
                </c:pt>
                <c:pt idx="3">
                  <c:v>55+</c:v>
                </c:pt>
              </c:strCache>
            </c:strRef>
          </c:cat>
          <c:val>
            <c:numRef>
              <c:f>'Table_2013-2007'!$D$7:$D$10</c:f>
              <c:numCache>
                <c:formatCode>"$"#,##0</c:formatCode>
                <c:ptCount val="4"/>
                <c:pt idx="0">
                  <c:v>-2277.7923823125689</c:v>
                </c:pt>
                <c:pt idx="1">
                  <c:v>-5737.3649237674799</c:v>
                </c:pt>
                <c:pt idx="2">
                  <c:v>-2994.6384774826529</c:v>
                </c:pt>
                <c:pt idx="3">
                  <c:v>-1181.7821692881196</c:v>
                </c:pt>
              </c:numCache>
            </c:numRef>
          </c:val>
        </c:ser>
        <c:ser>
          <c:idx val="3"/>
          <c:order val="3"/>
          <c:tx>
            <c:strRef>
              <c:f>'Table_2013-2007'!$E$6</c:f>
              <c:strCache>
                <c:ptCount val="1"/>
                <c:pt idx="0">
                  <c:v>Associate's Degree</c:v>
                </c:pt>
              </c:strCache>
            </c:strRef>
          </c:tx>
          <c:spPr>
            <a:solidFill>
              <a:schemeClr val="accent4"/>
            </a:solidFill>
            <a:ln>
              <a:noFill/>
            </a:ln>
            <a:effectLst/>
          </c:spPr>
          <c:invertIfNegative val="0"/>
          <c:cat>
            <c:strRef>
              <c:f>'Table_2013-2007'!$A$7:$A$10</c:f>
              <c:strCache>
                <c:ptCount val="4"/>
                <c:pt idx="0">
                  <c:v>25-34</c:v>
                </c:pt>
                <c:pt idx="1">
                  <c:v>35-44</c:v>
                </c:pt>
                <c:pt idx="2">
                  <c:v>45-54</c:v>
                </c:pt>
                <c:pt idx="3">
                  <c:v>55+</c:v>
                </c:pt>
              </c:strCache>
            </c:strRef>
          </c:cat>
          <c:val>
            <c:numRef>
              <c:f>'Table_2013-2007'!$E$7:$E$10</c:f>
              <c:numCache>
                <c:formatCode>"$"#,##0</c:formatCode>
                <c:ptCount val="4"/>
                <c:pt idx="0">
                  <c:v>-3372.4029310568681</c:v>
                </c:pt>
                <c:pt idx="1">
                  <c:v>-1224.947678246835</c:v>
                </c:pt>
                <c:pt idx="2">
                  <c:v>790.05232175316564</c:v>
                </c:pt>
                <c:pt idx="3">
                  <c:v>-1939.5406457506467</c:v>
                </c:pt>
              </c:numCache>
            </c:numRef>
          </c:val>
        </c:ser>
        <c:ser>
          <c:idx val="4"/>
          <c:order val="4"/>
          <c:tx>
            <c:strRef>
              <c:f>'Table_2013-2007'!$F$6</c:f>
              <c:strCache>
                <c:ptCount val="1"/>
                <c:pt idx="0">
                  <c:v>Bachelor's Degree</c:v>
                </c:pt>
              </c:strCache>
            </c:strRef>
          </c:tx>
          <c:spPr>
            <a:solidFill>
              <a:schemeClr val="accent5"/>
            </a:solidFill>
            <a:ln>
              <a:noFill/>
            </a:ln>
            <a:effectLst/>
          </c:spPr>
          <c:invertIfNegative val="0"/>
          <c:cat>
            <c:strRef>
              <c:f>'Table_2013-2007'!$A$7:$A$10</c:f>
              <c:strCache>
                <c:ptCount val="4"/>
                <c:pt idx="0">
                  <c:v>25-34</c:v>
                </c:pt>
                <c:pt idx="1">
                  <c:v>35-44</c:v>
                </c:pt>
                <c:pt idx="2">
                  <c:v>45-54</c:v>
                </c:pt>
                <c:pt idx="3">
                  <c:v>55+</c:v>
                </c:pt>
              </c:strCache>
            </c:strRef>
          </c:cat>
          <c:val>
            <c:numRef>
              <c:f>'Table_2013-2007'!$F$7:$F$10</c:f>
              <c:numCache>
                <c:formatCode>"$"#,##0</c:formatCode>
                <c:ptCount val="4"/>
                <c:pt idx="0">
                  <c:v>-5254.9476782468364</c:v>
                </c:pt>
                <c:pt idx="1">
                  <c:v>-2188.2231076343787</c:v>
                </c:pt>
                <c:pt idx="2">
                  <c:v>1841.7768923656226</c:v>
                </c:pt>
                <c:pt idx="3">
                  <c:v>263.34943382053666</c:v>
                </c:pt>
              </c:numCache>
            </c:numRef>
          </c:val>
        </c:ser>
        <c:ser>
          <c:idx val="5"/>
          <c:order val="5"/>
          <c:tx>
            <c:strRef>
              <c:f>'Table_2013-2007'!$G$6</c:f>
              <c:strCache>
                <c:ptCount val="1"/>
                <c:pt idx="0">
                  <c:v>Advanced Degree</c:v>
                </c:pt>
              </c:strCache>
            </c:strRef>
          </c:tx>
          <c:spPr>
            <a:solidFill>
              <a:schemeClr val="accent6"/>
            </a:solidFill>
            <a:ln>
              <a:noFill/>
            </a:ln>
            <a:effectLst/>
          </c:spPr>
          <c:invertIfNegative val="0"/>
          <c:cat>
            <c:strRef>
              <c:f>'Table_2013-2007'!$A$7:$A$10</c:f>
              <c:strCache>
                <c:ptCount val="4"/>
                <c:pt idx="0">
                  <c:v>25-34</c:v>
                </c:pt>
                <c:pt idx="1">
                  <c:v>35-44</c:v>
                </c:pt>
                <c:pt idx="2">
                  <c:v>45-54</c:v>
                </c:pt>
                <c:pt idx="3">
                  <c:v>55+</c:v>
                </c:pt>
              </c:strCache>
            </c:strRef>
          </c:cat>
          <c:val>
            <c:numRef>
              <c:f>'Table_2013-2007'!$G$7:$G$10</c:f>
              <c:numCache>
                <c:formatCode>"$"#,##0</c:formatCode>
                <c:ptCount val="4"/>
                <c:pt idx="0">
                  <c:v>1141.2938452906474</c:v>
                </c:pt>
                <c:pt idx="1">
                  <c:v>659.43566142375687</c:v>
                </c:pt>
                <c:pt idx="2">
                  <c:v>6573.2599394405897</c:v>
                </c:pt>
                <c:pt idx="3">
                  <c:v>-436.57455160068537</c:v>
                </c:pt>
              </c:numCache>
            </c:numRef>
          </c:val>
        </c:ser>
        <c:dLbls>
          <c:showLegendKey val="0"/>
          <c:showVal val="0"/>
          <c:showCatName val="0"/>
          <c:showSerName val="0"/>
          <c:showPercent val="0"/>
          <c:showBubbleSize val="0"/>
        </c:dLbls>
        <c:gapWidth val="150"/>
        <c:axId val="269864480"/>
        <c:axId val="269865040"/>
      </c:barChart>
      <c:catAx>
        <c:axId val="269864480"/>
        <c:scaling>
          <c:orientation val="minMax"/>
        </c:scaling>
        <c:delete val="0"/>
        <c:axPos val="b"/>
        <c:numFmt formatCode="General" sourceLinked="1"/>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865040"/>
        <c:crosses val="autoZero"/>
        <c:auto val="1"/>
        <c:lblAlgn val="ctr"/>
        <c:lblOffset val="100"/>
        <c:noMultiLvlLbl val="0"/>
      </c:catAx>
      <c:valAx>
        <c:axId val="2698650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864480"/>
        <c:crosses val="autoZero"/>
        <c:crossBetween val="between"/>
      </c:valAx>
      <c:spPr>
        <a:noFill/>
        <a:ln>
          <a:noFill/>
        </a:ln>
        <a:effectLst/>
      </c:spPr>
    </c:plotArea>
    <c:legend>
      <c:legendPos val="b"/>
      <c:layout>
        <c:manualLayout>
          <c:xMode val="edge"/>
          <c:yMode val="edge"/>
          <c:x val="6.0430281938356131E-2"/>
          <c:y val="0.88678725788696244"/>
          <c:w val="0.89999993156005431"/>
          <c:h val="3.54612381699490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77906438165819"/>
          <c:y val="3.3911976280742682E-2"/>
          <c:w val="0.59595324481498557"/>
          <c:h val="0.82750267327695148"/>
        </c:manualLayout>
      </c:layout>
      <c:barChart>
        <c:barDir val="col"/>
        <c:grouping val="clustered"/>
        <c:varyColors val="0"/>
        <c:ser>
          <c:idx val="0"/>
          <c:order val="1"/>
          <c:tx>
            <c:strRef>
              <c:f>Sheet1!$B$1</c:f>
              <c:strCache>
                <c:ptCount val="1"/>
                <c:pt idx="0">
                  <c:v>Hispanic</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2000</c:v>
                </c:pt>
                <c:pt idx="1">
                  <c:v>2010</c:v>
                </c:pt>
                <c:pt idx="2">
                  <c:v>2014</c:v>
                </c:pt>
              </c:strCache>
            </c:strRef>
          </c:cat>
          <c:val>
            <c:numRef>
              <c:f>Sheet1!$B$2:$B$4</c:f>
              <c:numCache>
                <c:formatCode>#,##0</c:formatCode>
                <c:ptCount val="3"/>
                <c:pt idx="0">
                  <c:v>441509</c:v>
                </c:pt>
                <c:pt idx="1">
                  <c:v>755790</c:v>
                </c:pt>
                <c:pt idx="2">
                  <c:v>850276</c:v>
                </c:pt>
              </c:numCache>
            </c:numRef>
          </c:val>
        </c:ser>
        <c:dLbls>
          <c:showLegendKey val="0"/>
          <c:showVal val="0"/>
          <c:showCatName val="0"/>
          <c:showSerName val="0"/>
          <c:showPercent val="0"/>
          <c:showBubbleSize val="0"/>
        </c:dLbls>
        <c:gapWidth val="150"/>
        <c:axId val="182188816"/>
        <c:axId val="182189376"/>
      </c:barChart>
      <c:lineChart>
        <c:grouping val="standard"/>
        <c:varyColors val="0"/>
        <c:ser>
          <c:idx val="1"/>
          <c:order val="0"/>
          <c:tx>
            <c:strRef>
              <c:f>Sheet1!$C$1</c:f>
              <c:strCache>
                <c:ptCount val="1"/>
                <c:pt idx="0">
                  <c:v>%Hispanic</c:v>
                </c:pt>
              </c:strCache>
            </c:strRef>
          </c:tx>
          <c:dLbls>
            <c:dLbl>
              <c:idx val="0"/>
              <c:numFmt formatCode="0.0%" sourceLinked="0"/>
              <c:spPr/>
              <c:txPr>
                <a:bodyPr/>
                <a:lstStyle/>
                <a:p>
                  <a:pPr>
                    <a:defRPr>
                      <a:solidFill>
                        <a:schemeClr val="bg1"/>
                      </a:solidFill>
                    </a:defRPr>
                  </a:pPr>
                  <a:endParaRPr lang="en-US"/>
                </a:p>
              </c:txPr>
              <c:dLblPos val="b"/>
              <c:showLegendKey val="0"/>
              <c:showVal val="1"/>
              <c:showCatName val="0"/>
              <c:showSerName val="0"/>
              <c:showPercent val="0"/>
              <c:showBubbleSize val="0"/>
            </c:dLbl>
            <c:dLbl>
              <c:idx val="1"/>
              <c:numFmt formatCode="0.0%" sourceLinked="0"/>
              <c:spPr/>
              <c:txPr>
                <a:bodyPr/>
                <a:lstStyle/>
                <a:p>
                  <a:pPr>
                    <a:defRPr>
                      <a:solidFill>
                        <a:schemeClr val="bg1"/>
                      </a:solidFill>
                    </a:defRPr>
                  </a:pPr>
                  <a:endParaRPr lang="en-US"/>
                </a:p>
              </c:txPr>
              <c:dLblPos val="b"/>
              <c:showLegendKey val="0"/>
              <c:showVal val="1"/>
              <c:showCatName val="0"/>
              <c:showSerName val="0"/>
              <c:showPercent val="0"/>
              <c:showBubbleSize val="0"/>
            </c:dLbl>
            <c:dLbl>
              <c:idx val="2"/>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b"/>
              <c:showLegendKey val="0"/>
              <c:showVal val="1"/>
              <c:showCatName val="0"/>
              <c:showSerName val="0"/>
              <c:showPercent val="0"/>
              <c:showBubbleSize val="0"/>
            </c:dLbl>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2000</c:v>
                </c:pt>
                <c:pt idx="1">
                  <c:v>2010</c:v>
                </c:pt>
                <c:pt idx="2">
                  <c:v>2014</c:v>
                </c:pt>
              </c:strCache>
            </c:strRef>
          </c:cat>
          <c:val>
            <c:numRef>
              <c:f>Sheet1!$C$2:$C$4</c:f>
              <c:numCache>
                <c:formatCode>0%</c:formatCode>
                <c:ptCount val="3"/>
                <c:pt idx="0">
                  <c:v>7.490639436471086E-2</c:v>
                </c:pt>
                <c:pt idx="1">
                  <c:v>0.11239281794739864</c:v>
                </c:pt>
                <c:pt idx="2">
                  <c:v>0.12202285535513628</c:v>
                </c:pt>
              </c:numCache>
            </c:numRef>
          </c:val>
          <c:smooth val="0"/>
        </c:ser>
        <c:dLbls>
          <c:showLegendKey val="0"/>
          <c:showVal val="0"/>
          <c:showCatName val="0"/>
          <c:showSerName val="0"/>
          <c:showPercent val="0"/>
          <c:showBubbleSize val="0"/>
        </c:dLbls>
        <c:marker val="1"/>
        <c:smooth val="0"/>
        <c:axId val="182190496"/>
        <c:axId val="182189936"/>
      </c:lineChart>
      <c:catAx>
        <c:axId val="182188816"/>
        <c:scaling>
          <c:orientation val="minMax"/>
        </c:scaling>
        <c:delete val="0"/>
        <c:axPos val="b"/>
        <c:numFmt formatCode="General" sourceLinked="0"/>
        <c:majorTickMark val="none"/>
        <c:minorTickMark val="none"/>
        <c:tickLblPos val="nextTo"/>
        <c:crossAx val="182189376"/>
        <c:crosses val="autoZero"/>
        <c:auto val="1"/>
        <c:lblAlgn val="ctr"/>
        <c:lblOffset val="100"/>
        <c:noMultiLvlLbl val="0"/>
      </c:catAx>
      <c:valAx>
        <c:axId val="182189376"/>
        <c:scaling>
          <c:orientation val="minMax"/>
        </c:scaling>
        <c:delete val="0"/>
        <c:axPos val="l"/>
        <c:majorGridlines/>
        <c:numFmt formatCode="#,##0" sourceLinked="1"/>
        <c:majorTickMark val="out"/>
        <c:minorTickMark val="none"/>
        <c:tickLblPos val="nextTo"/>
        <c:crossAx val="182188816"/>
        <c:crosses val="autoZero"/>
        <c:crossBetween val="between"/>
        <c:majorUnit val="200000"/>
      </c:valAx>
      <c:valAx>
        <c:axId val="182189936"/>
        <c:scaling>
          <c:orientation val="minMax"/>
          <c:max val="0.16"/>
        </c:scaling>
        <c:delete val="0"/>
        <c:axPos val="r"/>
        <c:numFmt formatCode="0%" sourceLinked="1"/>
        <c:majorTickMark val="out"/>
        <c:minorTickMark val="none"/>
        <c:tickLblPos val="nextTo"/>
        <c:crossAx val="182190496"/>
        <c:crosses val="max"/>
        <c:crossBetween val="between"/>
        <c:majorUnit val="4.0000000000000022E-2"/>
      </c:valAx>
      <c:catAx>
        <c:axId val="182190496"/>
        <c:scaling>
          <c:orientation val="minMax"/>
        </c:scaling>
        <c:delete val="1"/>
        <c:axPos val="b"/>
        <c:numFmt formatCode="General" sourceLinked="1"/>
        <c:majorTickMark val="out"/>
        <c:minorTickMark val="none"/>
        <c:tickLblPos val="none"/>
        <c:crossAx val="182189936"/>
        <c:crosses val="autoZero"/>
        <c:auto val="1"/>
        <c:lblAlgn val="ctr"/>
        <c:lblOffset val="100"/>
        <c:noMultiLvlLbl val="0"/>
      </c:cat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Age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Total</c:v>
                </c:pt>
                <c:pt idx="1">
                  <c:v>White</c:v>
                </c:pt>
                <c:pt idx="2">
                  <c:v>Black</c:v>
                </c:pt>
                <c:pt idx="3">
                  <c:v>AI/AN</c:v>
                </c:pt>
                <c:pt idx="4">
                  <c:v>Asian</c:v>
                </c:pt>
                <c:pt idx="5">
                  <c:v>NH/OPI</c:v>
                </c:pt>
                <c:pt idx="6">
                  <c:v>Other Race</c:v>
                </c:pt>
                <c:pt idx="7">
                  <c:v>Multi-Racial</c:v>
                </c:pt>
                <c:pt idx="9">
                  <c:v>Hispanic</c:v>
                </c:pt>
                <c:pt idx="10">
                  <c:v>Non-Hispanic White </c:v>
                </c:pt>
              </c:strCache>
            </c:strRef>
          </c:cat>
          <c:val>
            <c:numRef>
              <c:f>Sheet1!$B$2:$B$12</c:f>
              <c:numCache>
                <c:formatCode>#,##0.0</c:formatCode>
                <c:ptCount val="11"/>
                <c:pt idx="0">
                  <c:v>37.5</c:v>
                </c:pt>
                <c:pt idx="1">
                  <c:v>40.299999999999997</c:v>
                </c:pt>
                <c:pt idx="2">
                  <c:v>33.4</c:v>
                </c:pt>
                <c:pt idx="3">
                  <c:v>31.8</c:v>
                </c:pt>
                <c:pt idx="4">
                  <c:v>36.6</c:v>
                </c:pt>
                <c:pt idx="5">
                  <c:v>28.1</c:v>
                </c:pt>
                <c:pt idx="6">
                  <c:v>26.2</c:v>
                </c:pt>
                <c:pt idx="7">
                  <c:v>20</c:v>
                </c:pt>
                <c:pt idx="9">
                  <c:v>24.3</c:v>
                </c:pt>
                <c:pt idx="10">
                  <c:v>42.6</c:v>
                </c:pt>
              </c:numCache>
            </c:numRef>
          </c:val>
        </c:ser>
        <c:dLbls>
          <c:showLegendKey val="0"/>
          <c:showVal val="0"/>
          <c:showCatName val="0"/>
          <c:showSerName val="0"/>
          <c:showPercent val="0"/>
          <c:showBubbleSize val="0"/>
        </c:dLbls>
        <c:gapWidth val="29"/>
        <c:axId val="49383936"/>
        <c:axId val="49384496"/>
      </c:barChart>
      <c:catAx>
        <c:axId val="49383936"/>
        <c:scaling>
          <c:orientation val="minMax"/>
        </c:scaling>
        <c:delete val="0"/>
        <c:axPos val="b"/>
        <c:numFmt formatCode="General" sourceLinked="0"/>
        <c:majorTickMark val="none"/>
        <c:minorTickMark val="none"/>
        <c:tickLblPos val="nextTo"/>
        <c:crossAx val="49384496"/>
        <c:crosses val="autoZero"/>
        <c:auto val="1"/>
        <c:lblAlgn val="ctr"/>
        <c:lblOffset val="100"/>
        <c:noMultiLvlLbl val="0"/>
      </c:catAx>
      <c:valAx>
        <c:axId val="49384496"/>
        <c:scaling>
          <c:orientation val="minMax"/>
        </c:scaling>
        <c:delete val="0"/>
        <c:axPos val="l"/>
        <c:majorGridlines/>
        <c:numFmt formatCode="#,##0" sourceLinked="0"/>
        <c:majorTickMark val="out"/>
        <c:minorTickMark val="none"/>
        <c:tickLblPos val="nextTo"/>
        <c:crossAx val="49383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'[stfc_2014_cfc_tables_and_charts.xlsx]65P'!$B$1</c:f>
              <c:strCache>
                <c:ptCount val="1"/>
                <c:pt idx="0">
                  <c:v>Pop 65+</c:v>
                </c:pt>
              </c:strCache>
            </c:strRef>
          </c:tx>
          <c:spPr>
            <a:solidFill>
              <a:schemeClr val="accent2"/>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7"/>
              <c:delete val="1"/>
              <c:extLst>
                <c:ext xmlns:c15="http://schemas.microsoft.com/office/drawing/2012/chart" uri="{CE6537A1-D6FC-4f65-9D91-7224C49458BB}"/>
              </c:extLst>
            </c:dLbl>
            <c:numFmt formatCode="#,##0" sourceLinked="0"/>
            <c:spPr>
              <a:noFill/>
              <a:ln>
                <a:noFill/>
              </a:ln>
              <a:effectLst/>
            </c:spPr>
            <c:txPr>
              <a:bodyPr/>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'[stfc_2014_cfc_tables_and_charts.xlsx]65P'!$A$2:$A$9</c:f>
              <c:numCache>
                <c:formatCode>General</c:formatCode>
                <c:ptCount val="8"/>
                <c:pt idx="0">
                  <c:v>1970</c:v>
                </c:pt>
                <c:pt idx="1">
                  <c:v>1980</c:v>
                </c:pt>
                <c:pt idx="2">
                  <c:v>1990</c:v>
                </c:pt>
                <c:pt idx="3">
                  <c:v>2000</c:v>
                </c:pt>
                <c:pt idx="4">
                  <c:v>2010</c:v>
                </c:pt>
                <c:pt idx="5">
                  <c:v>2020</c:v>
                </c:pt>
                <c:pt idx="6">
                  <c:v>2030</c:v>
                </c:pt>
                <c:pt idx="7">
                  <c:v>2040</c:v>
                </c:pt>
              </c:numCache>
            </c:numRef>
          </c:cat>
          <c:val>
            <c:numRef>
              <c:f>'[stfc_2014_cfc_tables_and_charts.xlsx]65P'!$B$2:$B$9</c:f>
              <c:numCache>
                <c:formatCode>#,##0</c:formatCode>
                <c:ptCount val="8"/>
                <c:pt idx="0">
                  <c:v>320712</c:v>
                </c:pt>
                <c:pt idx="1">
                  <c:v>431562</c:v>
                </c:pt>
                <c:pt idx="2">
                  <c:v>571405</c:v>
                </c:pt>
                <c:pt idx="3">
                  <c:v>662141</c:v>
                </c:pt>
                <c:pt idx="4">
                  <c:v>827677</c:v>
                </c:pt>
                <c:pt idx="5">
                  <c:v>1256324</c:v>
                </c:pt>
                <c:pt idx="6">
                  <c:v>1680662</c:v>
                </c:pt>
                <c:pt idx="7">
                  <c:v>1867382</c:v>
                </c:pt>
              </c:numCache>
            </c:numRef>
          </c:val>
        </c:ser>
        <c:ser>
          <c:idx val="3"/>
          <c:order val="1"/>
          <c:tx>
            <c:strRef>
              <c:f>'[stfc_2014_cfc_tables_and_charts.xlsx]65P'!$E$1</c:f>
              <c:strCache>
                <c:ptCount val="1"/>
                <c:pt idx="0">
                  <c:v>Pop 85+</c:v>
                </c:pt>
              </c:strCache>
            </c:strRef>
          </c:tx>
          <c:spPr>
            <a:solidFill>
              <a:schemeClr val="accent3"/>
            </a:solidFill>
          </c:spPr>
          <c:invertIfNegative val="0"/>
          <c:cat>
            <c:numRef>
              <c:f>'[stfc_2014_cfc_tables_and_charts.xlsx]65P'!$A$2:$A$9</c:f>
              <c:numCache>
                <c:formatCode>General</c:formatCode>
                <c:ptCount val="8"/>
                <c:pt idx="0">
                  <c:v>1970</c:v>
                </c:pt>
                <c:pt idx="1">
                  <c:v>1980</c:v>
                </c:pt>
                <c:pt idx="2">
                  <c:v>1990</c:v>
                </c:pt>
                <c:pt idx="3">
                  <c:v>2000</c:v>
                </c:pt>
                <c:pt idx="4">
                  <c:v>2010</c:v>
                </c:pt>
                <c:pt idx="5">
                  <c:v>2020</c:v>
                </c:pt>
                <c:pt idx="6">
                  <c:v>2030</c:v>
                </c:pt>
                <c:pt idx="7">
                  <c:v>2040</c:v>
                </c:pt>
              </c:numCache>
            </c:numRef>
          </c:cat>
          <c:val>
            <c:numRef>
              <c:f>'[stfc_2014_cfc_tables_and_charts.xlsx]65P'!$E$2:$E$9</c:f>
              <c:numCache>
                <c:formatCode>#,##0</c:formatCode>
                <c:ptCount val="8"/>
                <c:pt idx="0">
                  <c:v>25945</c:v>
                </c:pt>
                <c:pt idx="1">
                  <c:v>41476</c:v>
                </c:pt>
                <c:pt idx="2">
                  <c:v>55427</c:v>
                </c:pt>
                <c:pt idx="3">
                  <c:v>84083</c:v>
                </c:pt>
                <c:pt idx="4">
                  <c:v>117271</c:v>
                </c:pt>
                <c:pt idx="5">
                  <c:v>139327</c:v>
                </c:pt>
                <c:pt idx="6">
                  <c:v>199955</c:v>
                </c:pt>
                <c:pt idx="7">
                  <c:v>341467</c:v>
                </c:pt>
              </c:numCache>
            </c:numRef>
          </c:val>
        </c:ser>
        <c:dLbls>
          <c:showLegendKey val="0"/>
          <c:showVal val="0"/>
          <c:showCatName val="0"/>
          <c:showSerName val="0"/>
          <c:showPercent val="0"/>
          <c:showBubbleSize val="0"/>
        </c:dLbls>
        <c:gapWidth val="150"/>
        <c:axId val="177418640"/>
        <c:axId val="177419200"/>
      </c:barChart>
      <c:catAx>
        <c:axId val="177418640"/>
        <c:scaling>
          <c:orientation val="minMax"/>
        </c:scaling>
        <c:delete val="0"/>
        <c:axPos val="b"/>
        <c:numFmt formatCode="General" sourceLinked="1"/>
        <c:majorTickMark val="out"/>
        <c:minorTickMark val="none"/>
        <c:tickLblPos val="nextTo"/>
        <c:crossAx val="177419200"/>
        <c:crosses val="autoZero"/>
        <c:auto val="1"/>
        <c:lblAlgn val="ctr"/>
        <c:lblOffset val="100"/>
        <c:noMultiLvlLbl val="0"/>
      </c:catAx>
      <c:valAx>
        <c:axId val="177419200"/>
        <c:scaling>
          <c:orientation val="minMax"/>
        </c:scaling>
        <c:delete val="0"/>
        <c:axPos val="l"/>
        <c:majorGridlines/>
        <c:numFmt formatCode="#,##0" sourceLinked="1"/>
        <c:majorTickMark val="out"/>
        <c:minorTickMark val="none"/>
        <c:tickLblPos val="nextTo"/>
        <c:crossAx val="177418640"/>
        <c:crosses val="autoZero"/>
        <c:crossBetween val="between"/>
      </c:valAx>
    </c:plotArea>
    <c:legend>
      <c:legendPos val="b"/>
      <c:layout/>
      <c:overlay val="0"/>
    </c:legend>
    <c:plotVisOnly val="1"/>
    <c:dispBlanksAs val="gap"/>
    <c:showDLblsOverMax val="0"/>
  </c:chart>
  <c:spPr>
    <a:noFill/>
    <a:ln>
      <a:noFill/>
    </a:ln>
  </c:spPr>
  <c:txPr>
    <a:bodyPr/>
    <a:lstStyle/>
    <a:p>
      <a:pPr>
        <a:defRPr sz="700">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'[stfc_2014_cfc_tables_and_charts.xlsx]65P'!$B$23</c:f>
              <c:strCache>
                <c:ptCount val="1"/>
                <c:pt idx="0">
                  <c:v>Total Pop</c:v>
                </c:pt>
              </c:strCache>
            </c:strRef>
          </c:tx>
          <c:invertIfNegative val="0"/>
          <c:dLbls>
            <c:numFmt formatCode="0%" sourceLinked="0"/>
            <c:spPr>
              <a:noFill/>
              <a:ln>
                <a:noFill/>
              </a:ln>
              <a:effectLst/>
            </c:spPr>
            <c:txPr>
              <a:bodyPr/>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'[stfc_2014_cfc_tables_and_charts.xlsx]65P'!$A$24:$A$30</c:f>
              <c:strCache>
                <c:ptCount val="7"/>
                <c:pt idx="0">
                  <c:v>1970-80</c:v>
                </c:pt>
                <c:pt idx="1">
                  <c:v>1980-90</c:v>
                </c:pt>
                <c:pt idx="2">
                  <c:v>1990-00</c:v>
                </c:pt>
                <c:pt idx="3">
                  <c:v>2000-10</c:v>
                </c:pt>
                <c:pt idx="4">
                  <c:v>2010-20</c:v>
                </c:pt>
                <c:pt idx="5">
                  <c:v>2020-30</c:v>
                </c:pt>
                <c:pt idx="6">
                  <c:v>2030-40</c:v>
                </c:pt>
              </c:strCache>
            </c:strRef>
          </c:cat>
          <c:val>
            <c:numRef>
              <c:f>'[stfc_2014_cfc_tables_and_charts.xlsx]65P'!$B$24:$B$30</c:f>
              <c:numCache>
                <c:formatCode>0.00000</c:formatCode>
                <c:ptCount val="7"/>
                <c:pt idx="0">
                  <c:v>0.21062426243186833</c:v>
                </c:pt>
                <c:pt idx="1">
                  <c:v>0.17776095578192111</c:v>
                </c:pt>
                <c:pt idx="2">
                  <c:v>0.21111896951769293</c:v>
                </c:pt>
                <c:pt idx="3">
                  <c:v>0.14088511256004477</c:v>
                </c:pt>
                <c:pt idx="4">
                  <c:v>0.10893562979772595</c:v>
                </c:pt>
                <c:pt idx="5">
                  <c:v>9.881277958322035E-2</c:v>
                </c:pt>
                <c:pt idx="6">
                  <c:v>7.7769453194477825E-2</c:v>
                </c:pt>
              </c:numCache>
            </c:numRef>
          </c:val>
        </c:ser>
        <c:ser>
          <c:idx val="1"/>
          <c:order val="1"/>
          <c:tx>
            <c:strRef>
              <c:f>'[stfc_2014_cfc_tables_and_charts.xlsx]65P'!$C$23</c:f>
              <c:strCache>
                <c:ptCount val="1"/>
                <c:pt idx="0">
                  <c:v>Pop 65+</c:v>
                </c:pt>
              </c:strCache>
            </c:strRef>
          </c:tx>
          <c:invertIfNegative val="0"/>
          <c:dLbls>
            <c:numFmt formatCode="0%" sourceLinked="0"/>
            <c:spPr>
              <a:noFill/>
              <a:ln>
                <a:noFill/>
              </a:ln>
              <a:effectLst/>
            </c:spPr>
            <c:txPr>
              <a:bodyPr/>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'[stfc_2014_cfc_tables_and_charts.xlsx]65P'!$A$24:$A$30</c:f>
              <c:strCache>
                <c:ptCount val="7"/>
                <c:pt idx="0">
                  <c:v>1970-80</c:v>
                </c:pt>
                <c:pt idx="1">
                  <c:v>1980-90</c:v>
                </c:pt>
                <c:pt idx="2">
                  <c:v>1990-00</c:v>
                </c:pt>
                <c:pt idx="3">
                  <c:v>2000-10</c:v>
                </c:pt>
                <c:pt idx="4">
                  <c:v>2010-20</c:v>
                </c:pt>
                <c:pt idx="5">
                  <c:v>2020-30</c:v>
                </c:pt>
                <c:pt idx="6">
                  <c:v>2030-40</c:v>
                </c:pt>
              </c:strCache>
            </c:strRef>
          </c:cat>
          <c:val>
            <c:numRef>
              <c:f>'[stfc_2014_cfc_tables_and_charts.xlsx]65P'!$C$24:$C$30</c:f>
              <c:numCache>
                <c:formatCode>0.00000</c:formatCode>
                <c:ptCount val="7"/>
                <c:pt idx="0">
                  <c:v>0.34563720721394897</c:v>
                </c:pt>
                <c:pt idx="1">
                  <c:v>0.32403918788030456</c:v>
                </c:pt>
                <c:pt idx="2">
                  <c:v>0.15879455027519884</c:v>
                </c:pt>
                <c:pt idx="3">
                  <c:v>0.25000113268926105</c:v>
                </c:pt>
                <c:pt idx="4">
                  <c:v>0.51789164130451859</c:v>
                </c:pt>
                <c:pt idx="5">
                  <c:v>0.33776159653083121</c:v>
                </c:pt>
                <c:pt idx="6">
                  <c:v>0.11109907881537157</c:v>
                </c:pt>
              </c:numCache>
            </c:numRef>
          </c:val>
        </c:ser>
        <c:dLbls>
          <c:showLegendKey val="0"/>
          <c:showVal val="0"/>
          <c:showCatName val="0"/>
          <c:showSerName val="0"/>
          <c:showPercent val="0"/>
          <c:showBubbleSize val="0"/>
        </c:dLbls>
        <c:gapWidth val="150"/>
        <c:axId val="177422560"/>
        <c:axId val="177423120"/>
      </c:barChart>
      <c:catAx>
        <c:axId val="177422560"/>
        <c:scaling>
          <c:orientation val="minMax"/>
        </c:scaling>
        <c:delete val="0"/>
        <c:axPos val="b"/>
        <c:numFmt formatCode="General" sourceLinked="0"/>
        <c:majorTickMark val="out"/>
        <c:minorTickMark val="none"/>
        <c:tickLblPos val="nextTo"/>
        <c:crossAx val="177423120"/>
        <c:crosses val="autoZero"/>
        <c:auto val="1"/>
        <c:lblAlgn val="ctr"/>
        <c:lblOffset val="100"/>
        <c:noMultiLvlLbl val="0"/>
      </c:catAx>
      <c:valAx>
        <c:axId val="177423120"/>
        <c:scaling>
          <c:orientation val="minMax"/>
        </c:scaling>
        <c:delete val="0"/>
        <c:axPos val="l"/>
        <c:majorGridlines/>
        <c:numFmt formatCode="0%" sourceLinked="0"/>
        <c:majorTickMark val="out"/>
        <c:minorTickMark val="none"/>
        <c:tickLblPos val="nextTo"/>
        <c:crossAx val="177422560"/>
        <c:crosses val="autoZero"/>
        <c:crossBetween val="between"/>
      </c:valAx>
    </c:plotArea>
    <c:legend>
      <c:legendPos val="b"/>
      <c:layout/>
      <c:overlay val="0"/>
    </c:legend>
    <c:plotVisOnly val="1"/>
    <c:dispBlanksAs val="gap"/>
    <c:showDLblsOverMax val="0"/>
  </c:chart>
  <c:spPr>
    <a:ln>
      <a:noFill/>
    </a:ln>
  </c:spPr>
  <c:txPr>
    <a:bodyPr/>
    <a:lstStyle/>
    <a:p>
      <a:pPr>
        <a:defRPr sz="700">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manualLayout>
          <c:layoutTarget val="inner"/>
          <c:xMode val="edge"/>
          <c:yMode val="edge"/>
          <c:x val="8.2655405779195681E-2"/>
          <c:y val="0.18634001484780999"/>
          <c:w val="0.87664128049567591"/>
          <c:h val="0.67940608760207877"/>
        </c:manualLayout>
      </c:layout>
      <c:areaChart>
        <c:grouping val="stacked"/>
        <c:varyColors val="0"/>
        <c:ser>
          <c:idx val="98"/>
          <c:order val="0"/>
          <c:tx>
            <c:strRef>
              <c:f>depR_2014!$T$1</c:f>
              <c:strCache>
                <c:ptCount val="1"/>
                <c:pt idx="0">
                  <c:v>Young (0-18)</c:v>
                </c:pt>
              </c:strCache>
            </c:strRef>
          </c:tx>
          <c:spPr>
            <a:solidFill>
              <a:srgbClr val="FFFFCC"/>
            </a:solidFill>
            <a:ln>
              <a:solidFill>
                <a:schemeClr val="tx1"/>
              </a:solidFill>
            </a:ln>
          </c:spPr>
          <c:cat>
            <c:numRef>
              <c:f>depR!$A$2:$A$72</c:f>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f>depR_2014!$T$2:$T$72</c:f>
              <c:numCache>
                <c:formatCode>_(* #,##0.00_);_(* \(#,##0.00\);_(* "-"??_);_(@_)</c:formatCode>
                <c:ptCount val="71"/>
                <c:pt idx="0">
                  <c:v>0.95623649512443309</c:v>
                </c:pt>
                <c:pt idx="1">
                  <c:v>0.96408011209203681</c:v>
                </c:pt>
                <c:pt idx="2">
                  <c:v>0.9702240988840406</c:v>
                </c:pt>
                <c:pt idx="3">
                  <c:v>0.98418111592438939</c:v>
                </c:pt>
                <c:pt idx="4">
                  <c:v>1.0037700284589224</c:v>
                </c:pt>
                <c:pt idx="5">
                  <c:v>1.0219627930663266</c:v>
                </c:pt>
                <c:pt idx="6">
                  <c:v>1.0400118351718242</c:v>
                </c:pt>
                <c:pt idx="7">
                  <c:v>1.056399221258135</c:v>
                </c:pt>
                <c:pt idx="8">
                  <c:v>1.0751837794793717</c:v>
                </c:pt>
                <c:pt idx="9">
                  <c:v>1.0961746964771362</c:v>
                </c:pt>
                <c:pt idx="10">
                  <c:v>1.1151456308039431</c:v>
                </c:pt>
                <c:pt idx="11">
                  <c:v>1.1225459639458903</c:v>
                </c:pt>
                <c:pt idx="12">
                  <c:v>1.1249147491180396</c:v>
                </c:pt>
                <c:pt idx="13">
                  <c:v>1.1186482629658674</c:v>
                </c:pt>
                <c:pt idx="14">
                  <c:v>1.1148221786042378</c:v>
                </c:pt>
                <c:pt idx="15">
                  <c:v>1.108531717111876</c:v>
                </c:pt>
                <c:pt idx="16">
                  <c:v>1.0967231252780028</c:v>
                </c:pt>
                <c:pt idx="17">
                  <c:v>1.0861609239584675</c:v>
                </c:pt>
                <c:pt idx="18">
                  <c:v>1.0841915351508942</c:v>
                </c:pt>
                <c:pt idx="19">
                  <c:v>1.0861228182270184</c:v>
                </c:pt>
                <c:pt idx="20">
                  <c:v>1.0896255149031979</c:v>
                </c:pt>
                <c:pt idx="21">
                  <c:v>1.0894218095842003</c:v>
                </c:pt>
                <c:pt idx="22">
                  <c:v>1.0867258770489141</c:v>
                </c:pt>
                <c:pt idx="23">
                  <c:v>1.0861251038527655</c:v>
                </c:pt>
                <c:pt idx="24">
                  <c:v>1.0858635097040301</c:v>
                </c:pt>
                <c:pt idx="25">
                  <c:v>1.087356471818071</c:v>
                </c:pt>
                <c:pt idx="26">
                  <c:v>1.0896708131222064</c:v>
                </c:pt>
                <c:pt idx="27">
                  <c:v>1.0981096296483377</c:v>
                </c:pt>
                <c:pt idx="28">
                  <c:v>1.1050748577559701</c:v>
                </c:pt>
                <c:pt idx="29">
                  <c:v>1.1165502400349059</c:v>
                </c:pt>
                <c:pt idx="30">
                  <c:v>1.1363465426483792</c:v>
                </c:pt>
                <c:pt idx="31">
                  <c:v>1.1457881924777373</c:v>
                </c:pt>
                <c:pt idx="32">
                  <c:v>1.1570100834916477</c:v>
                </c:pt>
                <c:pt idx="33">
                  <c:v>1.1632526125448606</c:v>
                </c:pt>
                <c:pt idx="34">
                  <c:v>1.1699689250760688</c:v>
                </c:pt>
                <c:pt idx="35">
                  <c:v>1.1739577475916629</c:v>
                </c:pt>
                <c:pt idx="36">
                  <c:v>1.176364097028455</c:v>
                </c:pt>
                <c:pt idx="37">
                  <c:v>1.173063098039294</c:v>
                </c:pt>
                <c:pt idx="38">
                  <c:v>1.1603160464787767</c:v>
                </c:pt>
                <c:pt idx="39">
                  <c:v>1.1468068653171082</c:v>
                </c:pt>
                <c:pt idx="40">
                  <c:v>1.1286331554613085</c:v>
                </c:pt>
                <c:pt idx="41">
                  <c:v>1.1161095367870266</c:v>
                </c:pt>
                <c:pt idx="42">
                  <c:v>1.0833777469066124</c:v>
                </c:pt>
                <c:pt idx="43">
                  <c:v>1.0518121237657543</c:v>
                </c:pt>
                <c:pt idx="44">
                  <c:v>1.0248452961652001</c:v>
                </c:pt>
                <c:pt idx="45">
                  <c:v>0.99672937950431029</c:v>
                </c:pt>
                <c:pt idx="46">
                  <c:v>0.97021729728994532</c:v>
                </c:pt>
                <c:pt idx="47">
                  <c:v>0.94319221611703141</c:v>
                </c:pt>
                <c:pt idx="48">
                  <c:v>0.91387826489311785</c:v>
                </c:pt>
                <c:pt idx="49">
                  <c:v>0.88723936500286926</c:v>
                </c:pt>
                <c:pt idx="50">
                  <c:v>0.85977613530361174</c:v>
                </c:pt>
                <c:pt idx="51">
                  <c:v>0.83403011350597789</c:v>
                </c:pt>
                <c:pt idx="52">
                  <c:v>0.80987013988896372</c:v>
                </c:pt>
                <c:pt idx="53">
                  <c:v>0.78705656382203415</c:v>
                </c:pt>
                <c:pt idx="54">
                  <c:v>0.76741614854637386</c:v>
                </c:pt>
                <c:pt idx="55">
                  <c:v>0.74773073903650844</c:v>
                </c:pt>
                <c:pt idx="56">
                  <c:v>0.73079707468057187</c:v>
                </c:pt>
                <c:pt idx="57">
                  <c:v>0.71663125340997169</c:v>
                </c:pt>
                <c:pt idx="58">
                  <c:v>0.70321101168920797</c:v>
                </c:pt>
                <c:pt idx="59">
                  <c:v>0.69215425231207761</c:v>
                </c:pt>
                <c:pt idx="60">
                  <c:v>0.68283269695036342</c:v>
                </c:pt>
                <c:pt idx="61">
                  <c:v>0.67786425955766128</c:v>
                </c:pt>
                <c:pt idx="62">
                  <c:v>0.67416334417024359</c:v>
                </c:pt>
                <c:pt idx="63">
                  <c:v>0.6704428075095189</c:v>
                </c:pt>
                <c:pt idx="64">
                  <c:v>0.66601432915147252</c:v>
                </c:pt>
                <c:pt idx="65">
                  <c:v>0.65933209004299376</c:v>
                </c:pt>
                <c:pt idx="66">
                  <c:v>0.65393058956557593</c:v>
                </c:pt>
                <c:pt idx="67">
                  <c:v>0.65254806514812513</c:v>
                </c:pt>
                <c:pt idx="68">
                  <c:v>0.65367983815324016</c:v>
                </c:pt>
                <c:pt idx="69">
                  <c:v>0.65619768832707615</c:v>
                </c:pt>
                <c:pt idx="70">
                  <c:v>0.65696195577034211</c:v>
                </c:pt>
              </c:numCache>
            </c:numRef>
          </c:val>
        </c:ser>
        <c:ser>
          <c:idx val="99"/>
          <c:order val="1"/>
          <c:tx>
            <c:strRef>
              <c:f>depR!$U$1</c:f>
              <c:strCache>
                <c:ptCount val="1"/>
                <c:pt idx="0">
                  <c:v>Young Old (65-74)</c:v>
                </c:pt>
              </c:strCache>
            </c:strRef>
          </c:tx>
          <c:spPr>
            <a:solidFill>
              <a:srgbClr val="A8C6EA"/>
            </a:solidFill>
            <a:ln>
              <a:solidFill>
                <a:schemeClr val="tx1"/>
              </a:solidFill>
            </a:ln>
          </c:spPr>
          <c:cat>
            <c:numRef>
              <c:f>depR!$A$2:$A$72</c:f>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f>depR_2014!$U$2:$U$72</c:f>
              <c:numCache>
                <c:formatCode>General</c:formatCode>
                <c:ptCount val="71"/>
                <c:pt idx="0">
                  <c:v>0.14941989616530507</c:v>
                </c:pt>
                <c:pt idx="1">
                  <c:v>0.15441917930279844</c:v>
                </c:pt>
                <c:pt idx="2">
                  <c:v>0.16197508491656112</c:v>
                </c:pt>
                <c:pt idx="3">
                  <c:v>0.17149160938753352</c:v>
                </c:pt>
                <c:pt idx="4">
                  <c:v>0.18121564767822559</c:v>
                </c:pt>
                <c:pt idx="5">
                  <c:v>0.1921173920525088</c:v>
                </c:pt>
                <c:pt idx="6">
                  <c:v>0.20251561236755652</c:v>
                </c:pt>
                <c:pt idx="7">
                  <c:v>0.2140919065394685</c:v>
                </c:pt>
                <c:pt idx="8">
                  <c:v>0.22346436521504612</c:v>
                </c:pt>
                <c:pt idx="9">
                  <c:v>0.23344939779529025</c:v>
                </c:pt>
                <c:pt idx="10">
                  <c:v>0.24198194504576948</c:v>
                </c:pt>
                <c:pt idx="11">
                  <c:v>0.24871540569181042</c:v>
                </c:pt>
                <c:pt idx="12">
                  <c:v>0.25659670268675699</c:v>
                </c:pt>
                <c:pt idx="13">
                  <c:v>0.26415081770304427</c:v>
                </c:pt>
                <c:pt idx="14">
                  <c:v>0.26936340565344341</c:v>
                </c:pt>
                <c:pt idx="15">
                  <c:v>0.27210106173861526</c:v>
                </c:pt>
                <c:pt idx="16">
                  <c:v>0.27420649044969231</c:v>
                </c:pt>
                <c:pt idx="17">
                  <c:v>0.27531259367950656</c:v>
                </c:pt>
                <c:pt idx="18">
                  <c:v>0.27569083305680403</c:v>
                </c:pt>
                <c:pt idx="19">
                  <c:v>0.27571980723785433</c:v>
                </c:pt>
                <c:pt idx="20">
                  <c:v>0.27378643397323427</c:v>
                </c:pt>
                <c:pt idx="21">
                  <c:v>0.26886459297168652</c:v>
                </c:pt>
                <c:pt idx="22">
                  <c:v>0.2638295141342053</c:v>
                </c:pt>
                <c:pt idx="23">
                  <c:v>0.25805719746868033</c:v>
                </c:pt>
                <c:pt idx="24">
                  <c:v>0.25321594401624409</c:v>
                </c:pt>
                <c:pt idx="25">
                  <c:v>0.24937488764084481</c:v>
                </c:pt>
                <c:pt idx="26">
                  <c:v>0.24563858460234758</c:v>
                </c:pt>
                <c:pt idx="27">
                  <c:v>0.24127884844237171</c:v>
                </c:pt>
                <c:pt idx="28">
                  <c:v>0.23903134643824203</c:v>
                </c:pt>
                <c:pt idx="29">
                  <c:v>0.23861857566531164</c:v>
                </c:pt>
                <c:pt idx="30">
                  <c:v>0.23964421432307176</c:v>
                </c:pt>
                <c:pt idx="31">
                  <c:v>0.2420178558731213</c:v>
                </c:pt>
                <c:pt idx="32">
                  <c:v>0.24587308273972824</c:v>
                </c:pt>
                <c:pt idx="33">
                  <c:v>0.25116669110172479</c:v>
                </c:pt>
                <c:pt idx="34">
                  <c:v>0.25671247305787731</c:v>
                </c:pt>
                <c:pt idx="35">
                  <c:v>0.26285575498153602</c:v>
                </c:pt>
                <c:pt idx="36">
                  <c:v>0.2686021683587651</c:v>
                </c:pt>
                <c:pt idx="37">
                  <c:v>0.2762208004556026</c:v>
                </c:pt>
                <c:pt idx="38">
                  <c:v>0.28677750911699551</c:v>
                </c:pt>
                <c:pt idx="39">
                  <c:v>0.29877319434706273</c:v>
                </c:pt>
                <c:pt idx="40">
                  <c:v>0.30792886074349196</c:v>
                </c:pt>
                <c:pt idx="41">
                  <c:v>0.31855065053776493</c:v>
                </c:pt>
                <c:pt idx="42">
                  <c:v>0.33370215419535121</c:v>
                </c:pt>
                <c:pt idx="43">
                  <c:v>0.34574415828849331</c:v>
                </c:pt>
                <c:pt idx="44">
                  <c:v>0.35490378599915134</c:v>
                </c:pt>
                <c:pt idx="45">
                  <c:v>0.36256590798324373</c:v>
                </c:pt>
                <c:pt idx="46">
                  <c:v>0.36839520558988503</c:v>
                </c:pt>
                <c:pt idx="47">
                  <c:v>0.37245482846783839</c:v>
                </c:pt>
                <c:pt idx="48">
                  <c:v>0.37346519611369611</c:v>
                </c:pt>
                <c:pt idx="49">
                  <c:v>0.3742300203952218</c:v>
                </c:pt>
                <c:pt idx="50">
                  <c:v>0.37460568406059269</c:v>
                </c:pt>
                <c:pt idx="51">
                  <c:v>0.37441574677592909</c:v>
                </c:pt>
                <c:pt idx="52">
                  <c:v>0.36688357010326134</c:v>
                </c:pt>
                <c:pt idx="53">
                  <c:v>0.35985556272487573</c:v>
                </c:pt>
                <c:pt idx="54">
                  <c:v>0.35405067238488086</c:v>
                </c:pt>
                <c:pt idx="55">
                  <c:v>0.34817208149771595</c:v>
                </c:pt>
                <c:pt idx="56">
                  <c:v>0.34346797606326679</c:v>
                </c:pt>
                <c:pt idx="57">
                  <c:v>0.33831151149629995</c:v>
                </c:pt>
                <c:pt idx="58">
                  <c:v>0.33179460917301568</c:v>
                </c:pt>
                <c:pt idx="59">
                  <c:v>0.32531227884121577</c:v>
                </c:pt>
                <c:pt idx="60">
                  <c:v>0.31804494052160481</c:v>
                </c:pt>
                <c:pt idx="61">
                  <c:v>0.31097494918781304</c:v>
                </c:pt>
                <c:pt idx="62">
                  <c:v>0.30397423454612049</c:v>
                </c:pt>
                <c:pt idx="63">
                  <c:v>0.29724143692543881</c:v>
                </c:pt>
                <c:pt idx="64">
                  <c:v>0.29177087796038176</c:v>
                </c:pt>
                <c:pt idx="65">
                  <c:v>0.28669789901275783</c:v>
                </c:pt>
                <c:pt idx="66">
                  <c:v>0.28212378683609013</c:v>
                </c:pt>
                <c:pt idx="67">
                  <c:v>0.27790673481230216</c:v>
                </c:pt>
                <c:pt idx="68">
                  <c:v>0.27332551464819238</c:v>
                </c:pt>
                <c:pt idx="69">
                  <c:v>0.26957239966203544</c:v>
                </c:pt>
                <c:pt idx="70">
                  <c:v>0.26711016919214148</c:v>
                </c:pt>
              </c:numCache>
            </c:numRef>
          </c:val>
        </c:ser>
        <c:ser>
          <c:idx val="0"/>
          <c:order val="2"/>
          <c:tx>
            <c:strRef>
              <c:f>depR_2014!$V$1</c:f>
              <c:strCache>
                <c:ptCount val="1"/>
                <c:pt idx="0">
                  <c:v>Old (75+)</c:v>
                </c:pt>
              </c:strCache>
            </c:strRef>
          </c:tx>
          <c:spPr>
            <a:solidFill>
              <a:srgbClr val="6FA0DB"/>
            </a:solidFill>
            <a:ln>
              <a:solidFill>
                <a:prstClr val="black"/>
              </a:solidFill>
            </a:ln>
          </c:spPr>
          <c:cat>
            <c:numRef>
              <c:f>depR!$A$2:$A$72</c:f>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f>depR_2014!$V$2:$V$72</c:f>
              <c:numCache>
                <c:formatCode>_(* #,##0.00_);_(* \(#,##0.00\);_(* "-"??_);_(@_)</c:formatCode>
                <c:ptCount val="71"/>
                <c:pt idx="0">
                  <c:v>0.10065840205029181</c:v>
                </c:pt>
                <c:pt idx="1">
                  <c:v>0.1046136369263624</c:v>
                </c:pt>
                <c:pt idx="2">
                  <c:v>0.10923152151550383</c:v>
                </c:pt>
                <c:pt idx="3">
                  <c:v>0.11460907103432148</c:v>
                </c:pt>
                <c:pt idx="4">
                  <c:v>0.11986984587285264</c:v>
                </c:pt>
                <c:pt idx="5">
                  <c:v>0.1250254623915017</c:v>
                </c:pt>
                <c:pt idx="6">
                  <c:v>0.13121920072019597</c:v>
                </c:pt>
                <c:pt idx="7">
                  <c:v>0.13692251918072096</c:v>
                </c:pt>
                <c:pt idx="8">
                  <c:v>0.14200028592153405</c:v>
                </c:pt>
                <c:pt idx="9">
                  <c:v>0.1477923243433156</c:v>
                </c:pt>
                <c:pt idx="10">
                  <c:v>0.15456790047304167</c:v>
                </c:pt>
                <c:pt idx="11">
                  <c:v>0.15864083863212483</c:v>
                </c:pt>
                <c:pt idx="12">
                  <c:v>0.16394585327338154</c:v>
                </c:pt>
                <c:pt idx="13">
                  <c:v>0.16932447603007283</c:v>
                </c:pt>
                <c:pt idx="14">
                  <c:v>0.17399659499327783</c:v>
                </c:pt>
                <c:pt idx="15">
                  <c:v>0.1768570755403987</c:v>
                </c:pt>
                <c:pt idx="16">
                  <c:v>0.17988678395058103</c:v>
                </c:pt>
                <c:pt idx="17">
                  <c:v>0.18303359665440458</c:v>
                </c:pt>
                <c:pt idx="18">
                  <c:v>0.18620055441693303</c:v>
                </c:pt>
                <c:pt idx="19">
                  <c:v>0.19005647901016137</c:v>
                </c:pt>
                <c:pt idx="20">
                  <c:v>0.19372236618119232</c:v>
                </c:pt>
                <c:pt idx="21">
                  <c:v>0.19358821692486874</c:v>
                </c:pt>
                <c:pt idx="22">
                  <c:v>0.19388691963095517</c:v>
                </c:pt>
                <c:pt idx="23">
                  <c:v>0.19408605074633264</c:v>
                </c:pt>
                <c:pt idx="24">
                  <c:v>0.19621077455000141</c:v>
                </c:pt>
                <c:pt idx="25">
                  <c:v>0.19841847096283752</c:v>
                </c:pt>
                <c:pt idx="26">
                  <c:v>0.20256501501385485</c:v>
                </c:pt>
                <c:pt idx="27">
                  <c:v>0.20761913492061887</c:v>
                </c:pt>
                <c:pt idx="28">
                  <c:v>0.21289574222998392</c:v>
                </c:pt>
                <c:pt idx="29">
                  <c:v>0.21945388816818565</c:v>
                </c:pt>
                <c:pt idx="30">
                  <c:v>0.23097933525219105</c:v>
                </c:pt>
                <c:pt idx="31">
                  <c:v>0.23575947454255011</c:v>
                </c:pt>
                <c:pt idx="32">
                  <c:v>0.24028082265735784</c:v>
                </c:pt>
                <c:pt idx="33">
                  <c:v>0.24476126969166695</c:v>
                </c:pt>
                <c:pt idx="34">
                  <c:v>0.24811022194962562</c:v>
                </c:pt>
                <c:pt idx="35">
                  <c:v>0.25153241856748848</c:v>
                </c:pt>
                <c:pt idx="36">
                  <c:v>0.25331724136620293</c:v>
                </c:pt>
                <c:pt idx="37">
                  <c:v>0.25350592374050679</c:v>
                </c:pt>
                <c:pt idx="38">
                  <c:v>0.25168705572398387</c:v>
                </c:pt>
                <c:pt idx="39">
                  <c:v>0.25083006618146814</c:v>
                </c:pt>
                <c:pt idx="40">
                  <c:v>0.24949565190597917</c:v>
                </c:pt>
                <c:pt idx="41">
                  <c:v>0.25096752393739269</c:v>
                </c:pt>
                <c:pt idx="42">
                  <c:v>0.24792287422188936</c:v>
                </c:pt>
                <c:pt idx="43">
                  <c:v>0.24467519499092497</c:v>
                </c:pt>
                <c:pt idx="44">
                  <c:v>0.24175788640466719</c:v>
                </c:pt>
                <c:pt idx="45">
                  <c:v>0.23904798222520507</c:v>
                </c:pt>
                <c:pt idx="46">
                  <c:v>0.23729861592537316</c:v>
                </c:pt>
                <c:pt idx="47">
                  <c:v>0.23678435167395562</c:v>
                </c:pt>
                <c:pt idx="48">
                  <c:v>0.23838842314130609</c:v>
                </c:pt>
                <c:pt idx="49">
                  <c:v>0.23971066642459515</c:v>
                </c:pt>
                <c:pt idx="50">
                  <c:v>0.24005432100914378</c:v>
                </c:pt>
                <c:pt idx="51">
                  <c:v>0.23903266295108971</c:v>
                </c:pt>
                <c:pt idx="52">
                  <c:v>0.24477506562902557</c:v>
                </c:pt>
                <c:pt idx="53">
                  <c:v>0.25009815544636865</c:v>
                </c:pt>
                <c:pt idx="54">
                  <c:v>0.25438128354547473</c:v>
                </c:pt>
                <c:pt idx="55">
                  <c:v>0.25824781247458767</c:v>
                </c:pt>
                <c:pt idx="56">
                  <c:v>0.26241570629390859</c:v>
                </c:pt>
                <c:pt idx="57">
                  <c:v>0.26746791715796508</c:v>
                </c:pt>
                <c:pt idx="58">
                  <c:v>0.27297504083382174</c:v>
                </c:pt>
                <c:pt idx="59">
                  <c:v>0.27845632048510305</c:v>
                </c:pt>
                <c:pt idx="60">
                  <c:v>0.28443275742344487</c:v>
                </c:pt>
                <c:pt idx="61">
                  <c:v>0.29130881593634433</c:v>
                </c:pt>
                <c:pt idx="62">
                  <c:v>0.29810120054853978</c:v>
                </c:pt>
                <c:pt idx="63">
                  <c:v>0.30431541786012606</c:v>
                </c:pt>
                <c:pt idx="64">
                  <c:v>0.30881221933805136</c:v>
                </c:pt>
                <c:pt idx="65">
                  <c:v>0.31237010356257316</c:v>
                </c:pt>
                <c:pt idx="66">
                  <c:v>0.31559024874389147</c:v>
                </c:pt>
                <c:pt idx="67">
                  <c:v>0.3197093603349469</c:v>
                </c:pt>
                <c:pt idx="68">
                  <c:v>0.3246568792645434</c:v>
                </c:pt>
                <c:pt idx="69">
                  <c:v>0.32936887464093878</c:v>
                </c:pt>
                <c:pt idx="70">
                  <c:v>0.33240512163280989</c:v>
                </c:pt>
              </c:numCache>
            </c:numRef>
          </c:val>
        </c:ser>
        <c:dLbls>
          <c:showLegendKey val="0"/>
          <c:showVal val="0"/>
          <c:showCatName val="0"/>
          <c:showSerName val="0"/>
          <c:showPercent val="0"/>
          <c:showBubbleSize val="0"/>
        </c:dLbls>
        <c:axId val="177945232"/>
        <c:axId val="177945792"/>
      </c:areaChart>
      <c:lineChart>
        <c:grouping val="standard"/>
        <c:varyColors val="0"/>
        <c:ser>
          <c:idx val="2"/>
          <c:order val="3"/>
          <c:tx>
            <c:strRef>
              <c:f>depR_2014!$S$1</c:f>
              <c:strCache>
                <c:ptCount val="1"/>
                <c:pt idx="0">
                  <c:v>Ratio (Working Age/Non-Working Age)</c:v>
                </c:pt>
              </c:strCache>
            </c:strRef>
          </c:tx>
          <c:spPr>
            <a:ln>
              <a:solidFill>
                <a:srgbClr val="7030A0"/>
              </a:solidFill>
            </a:ln>
          </c:spPr>
          <c:marker>
            <c:symbol val="none"/>
          </c:marker>
          <c:dLbls>
            <c:dLbl>
              <c:idx val="0"/>
              <c:layout>
                <c:manualLayout>
                  <c:x val="-1.873536299765808E-2"/>
                  <c:y val="-7.7208611729769852E-2"/>
                </c:manualLayout>
              </c:layout>
              <c:tx>
                <c:rich>
                  <a:bodyPr/>
                  <a:lstStyle/>
                  <a:p>
                    <a:pPr>
                      <a:defRPr/>
                    </a:pPr>
                    <a:r>
                      <a:rPr lang="en-US"/>
                      <a:t>1970</a:t>
                    </a:r>
                  </a:p>
                  <a:p>
                    <a:pPr>
                      <a:defRPr/>
                    </a:pPr>
                    <a:r>
                      <a:rPr lang="en-US"/>
                      <a:t>1.2</a:t>
                    </a:r>
                  </a:p>
                </c:rich>
              </c:tx>
              <c:spPr/>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7.126948775055679E-2"/>
                </c:manualLayout>
              </c:layout>
              <c:tx>
                <c:rich>
                  <a:bodyPr/>
                  <a:lstStyle/>
                  <a:p>
                    <a:pPr>
                      <a:defRPr/>
                    </a:pPr>
                    <a:r>
                      <a:rPr lang="en-US"/>
                      <a:t>1980</a:t>
                    </a:r>
                  </a:p>
                  <a:p>
                    <a:pPr>
                      <a:defRPr/>
                    </a:pPr>
                    <a:r>
                      <a:rPr lang="en-US"/>
                      <a:t>1.5</a:t>
                    </a:r>
                  </a:p>
                </c:rich>
              </c:tx>
              <c:spPr/>
              <c:dLblPos val="r"/>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2.3419203747072601E-2"/>
                  <c:y val="-4.4543429844098009E-2"/>
                </c:manualLayout>
              </c:layout>
              <c:tx>
                <c:rich>
                  <a:bodyPr/>
                  <a:lstStyle/>
                  <a:p>
                    <a:pPr>
                      <a:defRPr/>
                    </a:pPr>
                    <a:r>
                      <a:rPr lang="en-US"/>
                      <a:t>1990</a:t>
                    </a:r>
                  </a:p>
                  <a:p>
                    <a:pPr>
                      <a:defRPr/>
                    </a:pPr>
                    <a:r>
                      <a:rPr lang="en-US"/>
                      <a:t>1.6</a:t>
                    </a:r>
                  </a:p>
                </c:rich>
              </c:tx>
              <c:spPr/>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1.5612802498048401E-2"/>
                  <c:y val="-5.3452115812917603E-2"/>
                </c:manualLayout>
              </c:layout>
              <c:tx>
                <c:rich>
                  <a:bodyPr/>
                  <a:lstStyle/>
                  <a:p>
                    <a:pPr>
                      <a:defRPr/>
                    </a:pPr>
                    <a:r>
                      <a:rPr lang="en-US"/>
                      <a:t>2000</a:t>
                    </a:r>
                  </a:p>
                  <a:p>
                    <a:pPr>
                      <a:defRPr/>
                    </a:pPr>
                    <a:r>
                      <a:rPr lang="en-US"/>
                      <a:t>1.6</a:t>
                    </a:r>
                  </a:p>
                </c:rich>
              </c:tx>
              <c:spPr/>
              <c:dLblPos val="r"/>
              <c:showLegendKey val="0"/>
              <c:showVal val="0"/>
              <c:showCatName val="0"/>
              <c:showSerName val="0"/>
              <c:showPercent val="0"/>
              <c:showBubbleSize val="0"/>
              <c:extLst>
                <c:ext xmlns:c15="http://schemas.microsoft.com/office/drawing/2012/chart" uri="{CE6537A1-D6FC-4f65-9D91-7224C49458BB}">
                  <c15:layout/>
                </c:ext>
              </c:extLst>
            </c:dLbl>
            <c:dLbl>
              <c:idx val="40"/>
              <c:layout>
                <c:manualLayout>
                  <c:x val="-2.3419203747072601E-2"/>
                  <c:y val="-3.8604305864884933E-2"/>
                </c:manualLayout>
              </c:layout>
              <c:tx>
                <c:rich>
                  <a:bodyPr/>
                  <a:lstStyle/>
                  <a:p>
                    <a:pPr>
                      <a:defRPr/>
                    </a:pPr>
                    <a:r>
                      <a:rPr lang="en-US"/>
                      <a:t>2010</a:t>
                    </a:r>
                  </a:p>
                  <a:p>
                    <a:pPr>
                      <a:defRPr/>
                    </a:pPr>
                    <a:r>
                      <a:rPr lang="en-US"/>
                      <a:t>1.7</a:t>
                    </a:r>
                  </a:p>
                </c:rich>
              </c:tx>
              <c:spPr/>
              <c:dLblPos val="r"/>
              <c:showLegendKey val="0"/>
              <c:showVal val="1"/>
              <c:showCatName val="0"/>
              <c:showSerName val="0"/>
              <c:showPercent val="0"/>
              <c:showBubbleSize val="0"/>
              <c:extLst>
                <c:ext xmlns:c15="http://schemas.microsoft.com/office/drawing/2012/chart" uri="{CE6537A1-D6FC-4f65-9D91-7224C49458BB}">
                  <c15:layout/>
                </c:ext>
              </c:extLst>
            </c:dLbl>
            <c:dLbl>
              <c:idx val="50"/>
              <c:layout>
                <c:manualLayout>
                  <c:x val="-1.7174082747853241E-2"/>
                  <c:y val="-3.5634743875278402E-2"/>
                </c:manualLayout>
              </c:layout>
              <c:tx>
                <c:rich>
                  <a:bodyPr/>
                  <a:lstStyle/>
                  <a:p>
                    <a:pPr>
                      <a:defRPr/>
                    </a:pPr>
                    <a:r>
                      <a:rPr lang="en-US"/>
                      <a:t>2020</a:t>
                    </a:r>
                  </a:p>
                  <a:p>
                    <a:pPr>
                      <a:defRPr/>
                    </a:pPr>
                    <a:r>
                      <a:rPr lang="en-US"/>
                      <a:t>1.5</a:t>
                    </a:r>
                  </a:p>
                </c:rich>
              </c:tx>
              <c:spPr/>
              <c:dLblPos val="r"/>
              <c:showLegendKey val="0"/>
              <c:showVal val="1"/>
              <c:showCatName val="0"/>
              <c:showSerName val="0"/>
              <c:showPercent val="0"/>
              <c:showBubbleSize val="0"/>
              <c:extLst>
                <c:ext xmlns:c15="http://schemas.microsoft.com/office/drawing/2012/chart" uri="{CE6537A1-D6FC-4f65-9D91-7224C49458BB}">
                  <c15:layout/>
                </c:ext>
              </c:extLst>
            </c:dLbl>
            <c:dLbl>
              <c:idx val="60"/>
              <c:layout>
                <c:manualLayout>
                  <c:x val="-2.8103044496487119E-2"/>
                  <c:y val="-4.1573867854491471E-2"/>
                </c:manualLayout>
              </c:layout>
              <c:tx>
                <c:rich>
                  <a:bodyPr/>
                  <a:lstStyle/>
                  <a:p>
                    <a:pPr>
                      <a:defRPr/>
                    </a:pPr>
                    <a:r>
                      <a:rPr lang="en-US"/>
                      <a:t>2030</a:t>
                    </a:r>
                  </a:p>
                  <a:p>
                    <a:pPr>
                      <a:defRPr/>
                    </a:pPr>
                    <a:r>
                      <a:rPr lang="en-US"/>
                      <a:t>1.3</a:t>
                    </a:r>
                  </a:p>
                </c:rich>
              </c:tx>
              <c:spPr/>
              <c:dLblPos val="r"/>
              <c:showLegendKey val="0"/>
              <c:showVal val="1"/>
              <c:showCatName val="0"/>
              <c:showSerName val="0"/>
              <c:showPercent val="0"/>
              <c:showBubbleSize val="0"/>
              <c:extLst>
                <c:ext xmlns:c15="http://schemas.microsoft.com/office/drawing/2012/chart" uri="{CE6537A1-D6FC-4f65-9D91-7224C49458BB}">
                  <c15:layout/>
                </c:ext>
              </c:extLst>
            </c:dLbl>
            <c:dLbl>
              <c:idx val="70"/>
              <c:layout>
                <c:manualLayout>
                  <c:x val="-1.880141242526635E-2"/>
                  <c:y val="-4.1566746602717829E-2"/>
                </c:manualLayout>
              </c:layout>
              <c:tx>
                <c:rich>
                  <a:bodyPr/>
                  <a:lstStyle/>
                  <a:p>
                    <a:r>
                      <a:rPr lang="en-US"/>
                      <a:t>2040</a:t>
                    </a:r>
                  </a:p>
                  <a:p>
                    <a:r>
                      <a:rPr lang="en-US"/>
                      <a:t>1.3</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depR!$A$2:$A$62</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depR_2014!$S$2:$S$72</c:f>
              <c:numCache>
                <c:formatCode>0.0</c:formatCode>
                <c:ptCount val="71"/>
                <c:pt idx="0">
                  <c:v>1.20631479334003</c:v>
                </c:pt>
                <c:pt idx="1">
                  <c:v>1.2231129283211977</c:v>
                </c:pt>
                <c:pt idx="2">
                  <c:v>1.2414307053161056</c:v>
                </c:pt>
                <c:pt idx="3">
                  <c:v>1.2702817963462445</c:v>
                </c:pt>
                <c:pt idx="4">
                  <c:v>1.3048555220100007</c:v>
                </c:pt>
                <c:pt idx="5">
                  <c:v>1.3391056475103371</c:v>
                </c:pt>
                <c:pt idx="6">
                  <c:v>1.3737466482595766</c:v>
                </c:pt>
                <c:pt idx="7">
                  <c:v>1.4074136469783245</c:v>
                </c:pt>
                <c:pt idx="8">
                  <c:v>1.4406484306159519</c:v>
                </c:pt>
                <c:pt idx="9">
                  <c:v>1.4774164186157419</c:v>
                </c:pt>
                <c:pt idx="10">
                  <c:v>1.5116954763227541</c:v>
                </c:pt>
                <c:pt idx="11">
                  <c:v>1.5299022082698257</c:v>
                </c:pt>
                <c:pt idx="12">
                  <c:v>1.5454573050781781</c:v>
                </c:pt>
                <c:pt idx="13">
                  <c:v>1.5521235566989846</c:v>
                </c:pt>
                <c:pt idx="14">
                  <c:v>1.5581821792509589</c:v>
                </c:pt>
                <c:pt idx="15">
                  <c:v>1.5574898543908899</c:v>
                </c:pt>
                <c:pt idx="16">
                  <c:v>1.5508163996782762</c:v>
                </c:pt>
                <c:pt idx="17">
                  <c:v>1.5445071142923787</c:v>
                </c:pt>
                <c:pt idx="18">
                  <c:v>1.5460829226246313</c:v>
                </c:pt>
                <c:pt idx="19">
                  <c:v>1.5518991044750341</c:v>
                </c:pt>
                <c:pt idx="20">
                  <c:v>1.5571343150576245</c:v>
                </c:pt>
                <c:pt idx="21">
                  <c:v>1.5518746194807558</c:v>
                </c:pt>
                <c:pt idx="22">
                  <c:v>1.5444423108140746</c:v>
                </c:pt>
                <c:pt idx="23">
                  <c:v>1.5382683520677785</c:v>
                </c:pt>
                <c:pt idx="24">
                  <c:v>1.5352902282702756</c:v>
                </c:pt>
                <c:pt idx="25">
                  <c:v>1.5351498304217535</c:v>
                </c:pt>
                <c:pt idx="26">
                  <c:v>1.5378744127384087</c:v>
                </c:pt>
                <c:pt idx="27">
                  <c:v>1.5470076130113284</c:v>
                </c:pt>
                <c:pt idx="28">
                  <c:v>1.557001946424196</c:v>
                </c:pt>
                <c:pt idx="29">
                  <c:v>1.5746227038684031</c:v>
                </c:pt>
                <c:pt idx="30">
                  <c:v>1.6069700922236421</c:v>
                </c:pt>
                <c:pt idx="31">
                  <c:v>1.6235655228934087</c:v>
                </c:pt>
                <c:pt idx="32">
                  <c:v>1.6431639888887337</c:v>
                </c:pt>
                <c:pt idx="33">
                  <c:v>1.6591805733382523</c:v>
                </c:pt>
                <c:pt idx="34">
                  <c:v>1.6747916200835717</c:v>
                </c:pt>
                <c:pt idx="35">
                  <c:v>1.6883459211406875</c:v>
                </c:pt>
                <c:pt idx="36">
                  <c:v>1.698283506753423</c:v>
                </c:pt>
                <c:pt idx="37">
                  <c:v>1.7027898222354034</c:v>
                </c:pt>
                <c:pt idx="38">
                  <c:v>1.6987806113197561</c:v>
                </c:pt>
                <c:pt idx="39">
                  <c:v>1.696410125845639</c:v>
                </c:pt>
                <c:pt idx="40">
                  <c:v>1.6860576681107795</c:v>
                </c:pt>
                <c:pt idx="41">
                  <c:v>1.6856277112621842</c:v>
                </c:pt>
                <c:pt idx="42">
                  <c:v>1.665002775323853</c:v>
                </c:pt>
                <c:pt idx="43">
                  <c:v>1.6422314770451725</c:v>
                </c:pt>
                <c:pt idx="44">
                  <c:v>1.6215069685690187</c:v>
                </c:pt>
                <c:pt idx="45">
                  <c:v>1.5983432697127591</c:v>
                </c:pt>
                <c:pt idx="46">
                  <c:v>1.5759111188052035</c:v>
                </c:pt>
                <c:pt idx="47">
                  <c:v>1.5524313962588254</c:v>
                </c:pt>
                <c:pt idx="48">
                  <c:v>1.52573188414812</c:v>
                </c:pt>
                <c:pt idx="49">
                  <c:v>1.5011800518226863</c:v>
                </c:pt>
                <c:pt idx="50">
                  <c:v>1.4744361403733481</c:v>
                </c:pt>
                <c:pt idx="51">
                  <c:v>1.4474785232329967</c:v>
                </c:pt>
                <c:pt idx="52">
                  <c:v>1.4215287756212507</c:v>
                </c:pt>
                <c:pt idx="53">
                  <c:v>1.3970102819932786</c:v>
                </c:pt>
                <c:pt idx="54">
                  <c:v>1.3758481044767294</c:v>
                </c:pt>
                <c:pt idx="55">
                  <c:v>1.354150633008812</c:v>
                </c:pt>
                <c:pt idx="56">
                  <c:v>1.3366807570377472</c:v>
                </c:pt>
                <c:pt idx="57">
                  <c:v>1.3224106820642367</c:v>
                </c:pt>
                <c:pt idx="58">
                  <c:v>1.3079806616960454</c:v>
                </c:pt>
                <c:pt idx="59">
                  <c:v>1.2959228516383965</c:v>
                </c:pt>
                <c:pt idx="60">
                  <c:v>1.285310394895413</c:v>
                </c:pt>
                <c:pt idx="61">
                  <c:v>1.2801480246818187</c:v>
                </c:pt>
                <c:pt idx="62">
                  <c:v>1.2762387792649039</c:v>
                </c:pt>
                <c:pt idx="63">
                  <c:v>1.2719996622950838</c:v>
                </c:pt>
                <c:pt idx="64">
                  <c:v>1.2665974264499056</c:v>
                </c:pt>
                <c:pt idx="65">
                  <c:v>1.2584000926183248</c:v>
                </c:pt>
                <c:pt idx="66">
                  <c:v>1.2516446251455575</c:v>
                </c:pt>
                <c:pt idx="67">
                  <c:v>1.2501641602953741</c:v>
                </c:pt>
                <c:pt idx="68">
                  <c:v>1.2516622320659758</c:v>
                </c:pt>
                <c:pt idx="69">
                  <c:v>1.2551389626300504</c:v>
                </c:pt>
                <c:pt idx="70">
                  <c:v>1.2564772465952934</c:v>
                </c:pt>
              </c:numCache>
            </c:numRef>
          </c:val>
          <c:smooth val="0"/>
        </c:ser>
        <c:dLbls>
          <c:showLegendKey val="0"/>
          <c:showVal val="0"/>
          <c:showCatName val="0"/>
          <c:showSerName val="0"/>
          <c:showPercent val="0"/>
          <c:showBubbleSize val="0"/>
        </c:dLbls>
        <c:marker val="1"/>
        <c:smooth val="0"/>
        <c:axId val="177945232"/>
        <c:axId val="177945792"/>
      </c:lineChart>
      <c:catAx>
        <c:axId val="17794523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77945792"/>
        <c:crosses val="autoZero"/>
        <c:auto val="1"/>
        <c:lblAlgn val="ctr"/>
        <c:lblOffset val="100"/>
        <c:tickLblSkip val="2"/>
        <c:tickMarkSkip val="1"/>
        <c:noMultiLvlLbl val="0"/>
      </c:catAx>
      <c:valAx>
        <c:axId val="177945792"/>
        <c:scaling>
          <c:orientation val="minMax"/>
        </c:scaling>
        <c:delete val="0"/>
        <c:axPos val="l"/>
        <c:title>
          <c:tx>
            <c:rich>
              <a:bodyPr rot="0" vert="horz"/>
              <a:lstStyle/>
              <a:p>
                <a:pPr>
                  <a:defRPr/>
                </a:pPr>
                <a:r>
                  <a:rPr lang="en-US"/>
                  <a:t>Ratio</a:t>
                </a:r>
                <a:r>
                  <a:rPr lang="en-US" baseline="0"/>
                  <a:t> of Working Age</a:t>
                </a:r>
              </a:p>
              <a:p>
                <a:pPr>
                  <a:defRPr/>
                </a:pPr>
                <a:r>
                  <a:rPr lang="en-US" baseline="0"/>
                  <a:t>to Non-Working Age</a:t>
                </a:r>
                <a:endParaRPr lang="en-US"/>
              </a:p>
            </c:rich>
          </c:tx>
          <c:layout>
            <c:manualLayout>
              <c:xMode val="edge"/>
              <c:yMode val="edge"/>
              <c:x val="0"/>
              <c:y val="7.8819423741297384E-2"/>
            </c:manualLayout>
          </c:layout>
          <c:overlay val="0"/>
        </c:title>
        <c:numFmt formatCode="_(* #,##0.00_);_(* \(#,##0.00\);_(* &quot;-&quot;??_);_(@_)" sourceLinked="1"/>
        <c:majorTickMark val="out"/>
        <c:minorTickMark val="none"/>
        <c:tickLblPos val="nextTo"/>
        <c:txPr>
          <a:bodyPr rot="0" vert="horz"/>
          <a:lstStyle/>
          <a:p>
            <a:pPr>
              <a:defRPr/>
            </a:pPr>
            <a:endParaRPr lang="en-US"/>
          </a:p>
        </c:txPr>
        <c:crossAx val="177945232"/>
        <c:crosses val="autoZero"/>
        <c:crossBetween val="between"/>
      </c:valAx>
    </c:plotArea>
    <c:legend>
      <c:legendPos val="r"/>
      <c:layout>
        <c:manualLayout>
          <c:xMode val="edge"/>
          <c:yMode val="edge"/>
          <c:x val="9.9531615925058547E-2"/>
          <c:y val="0.53971789161098749"/>
          <c:w val="0.35615925058548009"/>
          <c:h val="0.26974028023779884"/>
        </c:manualLayout>
      </c:layout>
      <c:overlay val="0"/>
    </c:legend>
    <c:plotVisOnly val="1"/>
    <c:dispBlanksAs val="zero"/>
    <c:showDLblsOverMax val="0"/>
  </c:chart>
  <c:spPr>
    <a:solidFill>
      <a:schemeClr val="bg1"/>
    </a:solidFill>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cdr:x>
      <cdr:y>0.17462</cdr:y>
    </cdr:from>
    <cdr:to>
      <cdr:x>0.58696</cdr:x>
      <cdr:y>0.36688</cdr:y>
    </cdr:to>
    <cdr:sp macro="" textlink="">
      <cdr:nvSpPr>
        <cdr:cNvPr id="2" name="TextBox 1"/>
        <cdr:cNvSpPr txBox="1"/>
      </cdr:nvSpPr>
      <cdr:spPr>
        <a:xfrm xmlns:a="http://schemas.openxmlformats.org/drawingml/2006/main">
          <a:off x="5257800" y="83046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0.46818</cdr:x>
      <cdr:y>0.15181</cdr:y>
    </cdr:from>
    <cdr:to>
      <cdr:x>0.711</cdr:x>
      <cdr:y>0.37128</cdr:y>
    </cdr:to>
    <cdr:sp macro="" textlink="">
      <cdr:nvSpPr>
        <cdr:cNvPr id="3" name="TextBox 2"/>
        <cdr:cNvSpPr txBox="1"/>
      </cdr:nvSpPr>
      <cdr:spPr>
        <a:xfrm xmlns:a="http://schemas.openxmlformats.org/drawingml/2006/main">
          <a:off x="3809041" y="721991"/>
          <a:ext cx="1975532" cy="10437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Wages climb and level off </a:t>
          </a:r>
        </a:p>
        <a:p xmlns:a="http://schemas.openxmlformats.org/drawingml/2006/main">
          <a:r>
            <a:rPr lang="en-US" sz="1800" dirty="0" smtClean="0"/>
            <a:t>with sustained lower </a:t>
          </a:r>
        </a:p>
        <a:p xmlns:a="http://schemas.openxmlformats.org/drawingml/2006/main">
          <a:r>
            <a:rPr lang="en-US" sz="1800" dirty="0" smtClean="0"/>
            <a:t>unemployment.</a:t>
          </a:r>
          <a:endParaRPr lang="en-US" sz="1800" dirty="0"/>
        </a:p>
      </cdr:txBody>
    </cdr:sp>
  </cdr:relSizeAnchor>
  <cdr:relSizeAnchor xmlns:cdr="http://schemas.openxmlformats.org/drawingml/2006/chartDrawing">
    <cdr:from>
      <cdr:x>0.60862</cdr:x>
      <cdr:y>0.57799</cdr:y>
    </cdr:from>
    <cdr:to>
      <cdr:x>0.94982</cdr:x>
      <cdr:y>0.77026</cdr:y>
    </cdr:to>
    <cdr:sp macro="" textlink="">
      <cdr:nvSpPr>
        <cdr:cNvPr id="4" name="TextBox 3"/>
        <cdr:cNvSpPr txBox="1"/>
      </cdr:nvSpPr>
      <cdr:spPr>
        <a:xfrm xmlns:a="http://schemas.openxmlformats.org/drawingml/2006/main">
          <a:off x="4951563" y="2748883"/>
          <a:ext cx="2775971" cy="9144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Wages declining despite tighter</a:t>
          </a:r>
        </a:p>
        <a:p xmlns:a="http://schemas.openxmlformats.org/drawingml/2006/main">
          <a:r>
            <a:rPr lang="en-US" sz="1800" dirty="0" smtClean="0"/>
            <a:t>labor markets.</a:t>
          </a:r>
          <a:endParaRPr lang="en-US" sz="1800" dirty="0"/>
        </a:p>
      </cdr:txBody>
    </cdr:sp>
  </cdr:relSizeAnchor>
  <cdr:relSizeAnchor xmlns:cdr="http://schemas.openxmlformats.org/drawingml/2006/chartDrawing">
    <cdr:from>
      <cdr:x>0.8146</cdr:x>
      <cdr:y>0.01657</cdr:y>
    </cdr:from>
    <cdr:to>
      <cdr:x>0.98182</cdr:x>
      <cdr:y>0.08005</cdr:y>
    </cdr:to>
    <cdr:sp macro="" textlink="">
      <cdr:nvSpPr>
        <cdr:cNvPr id="5" name="TextBox 4"/>
        <cdr:cNvSpPr txBox="1"/>
      </cdr:nvSpPr>
      <cdr:spPr>
        <a:xfrm xmlns:a="http://schemas.openxmlformats.org/drawingml/2006/main">
          <a:off x="8566030" y="78803"/>
          <a:ext cx="1758351" cy="3019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Unemployment Rate</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0.01043</cdr:x>
      <cdr:y>0.04033</cdr:y>
    </cdr:from>
    <cdr:to>
      <cdr:x>0.12125</cdr:x>
      <cdr:y>0.08477</cdr:y>
    </cdr:to>
    <cdr:sp macro="" textlink="">
      <cdr:nvSpPr>
        <cdr:cNvPr id="2" name="TextBox 1"/>
        <cdr:cNvSpPr txBox="1"/>
      </cdr:nvSpPr>
      <cdr:spPr>
        <a:xfrm xmlns:a="http://schemas.openxmlformats.org/drawingml/2006/main">
          <a:off x="76201" y="233363"/>
          <a:ext cx="80962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Dollars</a:t>
          </a:r>
        </a:p>
      </cdr:txBody>
    </cdr:sp>
  </cdr:relSizeAnchor>
  <cdr:relSizeAnchor xmlns:cdr="http://schemas.openxmlformats.org/drawingml/2006/chartDrawing">
    <cdr:from>
      <cdr:x>0.48892</cdr:x>
      <cdr:y>0.8104</cdr:y>
    </cdr:from>
    <cdr:to>
      <cdr:x>0.58279</cdr:x>
      <cdr:y>0.8499</cdr:y>
    </cdr:to>
    <cdr:sp macro="" textlink="">
      <cdr:nvSpPr>
        <cdr:cNvPr id="3" name="TextBox 2"/>
        <cdr:cNvSpPr txBox="1"/>
      </cdr:nvSpPr>
      <cdr:spPr>
        <a:xfrm xmlns:a="http://schemas.openxmlformats.org/drawingml/2006/main">
          <a:off x="3571891" y="4897770"/>
          <a:ext cx="685784" cy="2387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Age</a:t>
          </a:r>
        </a:p>
        <a:p xmlns:a="http://schemas.openxmlformats.org/drawingml/2006/main">
          <a:endParaRPr lang="en-US" sz="1100" dirty="0"/>
        </a:p>
      </cdr:txBody>
    </cdr:sp>
  </cdr:relSizeAnchor>
  <cdr:relSizeAnchor xmlns:cdr="http://schemas.openxmlformats.org/drawingml/2006/chartDrawing">
    <cdr:from>
      <cdr:x>0.04824</cdr:x>
      <cdr:y>0.93381</cdr:y>
    </cdr:from>
    <cdr:to>
      <cdr:x>0.88396</cdr:x>
      <cdr:y>0.98739</cdr:y>
    </cdr:to>
    <cdr:sp macro="" textlink="">
      <cdr:nvSpPr>
        <cdr:cNvPr id="4" name="TextBox 3"/>
        <cdr:cNvSpPr txBox="1"/>
      </cdr:nvSpPr>
      <cdr:spPr>
        <a:xfrm xmlns:a="http://schemas.openxmlformats.org/drawingml/2006/main">
          <a:off x="352426" y="5643564"/>
          <a:ext cx="610552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a:effectLst/>
              <a:latin typeface="+mn-lt"/>
              <a:ea typeface="+mn-ea"/>
              <a:cs typeface="+mn-cs"/>
            </a:rPr>
            <a:t>Source: American Community Survey 2011-13, US Census Bureau</a:t>
          </a:r>
          <a:endParaRPr lang="en-US">
            <a:effectLst/>
          </a:endParaRPr>
        </a:p>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B97B4736-90CD-427B-821B-ADD07F1E277E}" type="datetimeFigureOut">
              <a:rPr lang="en-US" smtClean="0"/>
              <a:pPr/>
              <a:t>11/2/2015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ECA4AC45-1B2C-4809-9973-7D1B1C661B99}" type="slidenum">
              <a:rPr lang="en-US" smtClean="0"/>
              <a:pPr/>
              <a:t>‹#›</a:t>
            </a:fld>
            <a:endParaRPr lang="en-US"/>
          </a:p>
        </p:txBody>
      </p:sp>
    </p:spTree>
    <p:extLst>
      <p:ext uri="{BB962C8B-B14F-4D97-AF65-F5344CB8AC3E}">
        <p14:creationId xmlns:p14="http://schemas.microsoft.com/office/powerpoint/2010/main" val="872073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3"/>
            <a:ext cx="3037840" cy="464820"/>
          </a:xfrm>
          <a:prstGeom prst="rect">
            <a:avLst/>
          </a:prstGeom>
        </p:spPr>
        <p:txBody>
          <a:bodyPr vert="horz" lIns="91440" tIns="45720" rIns="91440" bIns="45720" rtlCol="0"/>
          <a:lstStyle>
            <a:lvl1pPr algn="r">
              <a:defRPr sz="1200"/>
            </a:lvl1pPr>
          </a:lstStyle>
          <a:p>
            <a:fld id="{3E0237EF-032D-4B41-8A49-5EA15FD9A877}" type="datetimeFigureOut">
              <a:rPr lang="en-US" smtClean="0"/>
              <a:pPr/>
              <a:t>11/2/2015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0"/>
            <a:ext cx="3037840" cy="464820"/>
          </a:xfrm>
          <a:prstGeom prst="rect">
            <a:avLst/>
          </a:prstGeom>
        </p:spPr>
        <p:txBody>
          <a:bodyPr vert="horz" lIns="91440" tIns="45720" rIns="91440" bIns="45720" rtlCol="0" anchor="b"/>
          <a:lstStyle>
            <a:lvl1pPr algn="r">
              <a:defRPr sz="1200"/>
            </a:lvl1pPr>
          </a:lstStyle>
          <a:p>
            <a:fld id="{D267A87C-415D-492F-B87C-266287B58F32}" type="slidenum">
              <a:rPr lang="en-US" smtClean="0"/>
              <a:pPr/>
              <a:t>‹#›</a:t>
            </a:fld>
            <a:endParaRPr lang="en-US" dirty="0"/>
          </a:p>
        </p:txBody>
      </p:sp>
    </p:spTree>
    <p:extLst>
      <p:ext uri="{BB962C8B-B14F-4D97-AF65-F5344CB8AC3E}">
        <p14:creationId xmlns:p14="http://schemas.microsoft.com/office/powerpoint/2010/main" val="86724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67A87C-415D-492F-B87C-266287B58F32}" type="slidenum">
              <a:rPr lang="en-US" smtClean="0"/>
              <a:pPr/>
              <a:t>1</a:t>
            </a:fld>
            <a:endParaRPr lang="en-US" dirty="0"/>
          </a:p>
        </p:txBody>
      </p:sp>
    </p:spTree>
    <p:extLst>
      <p:ext uri="{BB962C8B-B14F-4D97-AF65-F5344CB8AC3E}">
        <p14:creationId xmlns:p14="http://schemas.microsoft.com/office/powerpoint/2010/main" val="81510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267A87C-415D-492F-B87C-266287B58F32}" type="slidenum">
              <a:rPr lang="en-US" smtClean="0"/>
              <a:pPr/>
              <a:t>12</a:t>
            </a:fld>
            <a:endParaRPr lang="en-US" dirty="0"/>
          </a:p>
        </p:txBody>
      </p:sp>
    </p:spTree>
    <p:extLst>
      <p:ext uri="{BB962C8B-B14F-4D97-AF65-F5344CB8AC3E}">
        <p14:creationId xmlns:p14="http://schemas.microsoft.com/office/powerpoint/2010/main" val="373799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267A87C-415D-492F-B87C-266287B58F32}" type="slidenum">
              <a:rPr lang="en-US" smtClean="0"/>
              <a:pPr/>
              <a:t>13</a:t>
            </a:fld>
            <a:endParaRPr lang="en-US" dirty="0"/>
          </a:p>
        </p:txBody>
      </p:sp>
    </p:spTree>
    <p:extLst>
      <p:ext uri="{BB962C8B-B14F-4D97-AF65-F5344CB8AC3E}">
        <p14:creationId xmlns:p14="http://schemas.microsoft.com/office/powerpoint/2010/main" val="219710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Source: Small Area Demographic Estimates (SADE)</a:t>
            </a:r>
          </a:p>
          <a:p>
            <a:endParaRPr lang="en-US" baseline="0" dirty="0" smtClean="0"/>
          </a:p>
        </p:txBody>
      </p:sp>
      <p:sp>
        <p:nvSpPr>
          <p:cNvPr id="4" name="Slide Number Placeholder 3"/>
          <p:cNvSpPr>
            <a:spLocks noGrp="1"/>
          </p:cNvSpPr>
          <p:nvPr>
            <p:ph type="sldNum" sz="quarter" idx="10"/>
          </p:nvPr>
        </p:nvSpPr>
        <p:spPr/>
        <p:txBody>
          <a:bodyPr/>
          <a:lstStyle/>
          <a:p>
            <a:fld id="{D267A87C-415D-492F-B87C-266287B58F32}" type="slidenum">
              <a:rPr lang="en-US" smtClean="0"/>
              <a:pPr/>
              <a:t>14</a:t>
            </a:fld>
            <a:endParaRPr lang="en-US" dirty="0"/>
          </a:p>
        </p:txBody>
      </p:sp>
    </p:spTree>
    <p:extLst>
      <p:ext uri="{BB962C8B-B14F-4D97-AF65-F5344CB8AC3E}">
        <p14:creationId xmlns:p14="http://schemas.microsoft.com/office/powerpoint/2010/main" val="115978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15</a:t>
            </a:fld>
            <a:endParaRPr lang="en-US" dirty="0"/>
          </a:p>
        </p:txBody>
      </p:sp>
    </p:spTree>
    <p:extLst>
      <p:ext uri="{BB962C8B-B14F-4D97-AF65-F5344CB8AC3E}">
        <p14:creationId xmlns:p14="http://schemas.microsoft.com/office/powerpoint/2010/main" val="286553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SADE data 1977 race codes</a:t>
            </a:r>
            <a:endParaRPr lang="en-US" dirty="0" smtClean="0"/>
          </a:p>
        </p:txBody>
      </p:sp>
      <p:sp>
        <p:nvSpPr>
          <p:cNvPr id="4" name="Slide Number Placeholder 3"/>
          <p:cNvSpPr>
            <a:spLocks noGrp="1"/>
          </p:cNvSpPr>
          <p:nvPr>
            <p:ph type="sldNum" sz="quarter" idx="10"/>
          </p:nvPr>
        </p:nvSpPr>
        <p:spPr/>
        <p:txBody>
          <a:bodyPr/>
          <a:lstStyle/>
          <a:p>
            <a:fld id="{D267A87C-415D-492F-B87C-266287B58F32}" type="slidenum">
              <a:rPr lang="en-US" smtClean="0"/>
              <a:pPr/>
              <a:t>16</a:t>
            </a:fld>
            <a:endParaRPr lang="en-US" dirty="0"/>
          </a:p>
        </p:txBody>
      </p:sp>
    </p:spTree>
    <p:extLst>
      <p:ext uri="{BB962C8B-B14F-4D97-AF65-F5344CB8AC3E}">
        <p14:creationId xmlns:p14="http://schemas.microsoft.com/office/powerpoint/2010/main" val="237816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SADE data 1977 race codes</a:t>
            </a:r>
            <a:endParaRPr lang="en-US" dirty="0" smtClean="0"/>
          </a:p>
        </p:txBody>
      </p:sp>
      <p:sp>
        <p:nvSpPr>
          <p:cNvPr id="4" name="Slide Number Placeholder 3"/>
          <p:cNvSpPr>
            <a:spLocks noGrp="1"/>
          </p:cNvSpPr>
          <p:nvPr>
            <p:ph type="sldNum" sz="quarter" idx="10"/>
          </p:nvPr>
        </p:nvSpPr>
        <p:spPr/>
        <p:txBody>
          <a:bodyPr/>
          <a:lstStyle/>
          <a:p>
            <a:fld id="{D267A87C-415D-492F-B87C-266287B58F32}" type="slidenum">
              <a:rPr lang="en-US" smtClean="0"/>
              <a:pPr/>
              <a:t>17</a:t>
            </a:fld>
            <a:endParaRPr lang="en-US" dirty="0"/>
          </a:p>
        </p:txBody>
      </p:sp>
    </p:spTree>
    <p:extLst>
      <p:ext uri="{BB962C8B-B14F-4D97-AF65-F5344CB8AC3E}">
        <p14:creationId xmlns:p14="http://schemas.microsoft.com/office/powerpoint/2010/main" val="115286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Using</a:t>
            </a:r>
            <a:r>
              <a:rPr lang="en-US" baseline="0" smtClean="0"/>
              <a:t> SADE data </a:t>
            </a:r>
            <a:endParaRPr lang="en-US" dirty="0" smtClean="0"/>
          </a:p>
        </p:txBody>
      </p:sp>
      <p:sp>
        <p:nvSpPr>
          <p:cNvPr id="4" name="Slide Number Placeholder 3"/>
          <p:cNvSpPr>
            <a:spLocks noGrp="1"/>
          </p:cNvSpPr>
          <p:nvPr>
            <p:ph type="sldNum" sz="quarter" idx="10"/>
          </p:nvPr>
        </p:nvSpPr>
        <p:spPr/>
        <p:txBody>
          <a:bodyPr/>
          <a:lstStyle/>
          <a:p>
            <a:fld id="{D267A87C-415D-492F-B87C-266287B58F32}" type="slidenum">
              <a:rPr lang="en-US" smtClean="0"/>
              <a:pPr/>
              <a:t>18</a:t>
            </a:fld>
            <a:endParaRPr lang="en-US" dirty="0"/>
          </a:p>
        </p:txBody>
      </p:sp>
    </p:spTree>
    <p:extLst>
      <p:ext uri="{BB962C8B-B14F-4D97-AF65-F5344CB8AC3E}">
        <p14:creationId xmlns:p14="http://schemas.microsoft.com/office/powerpoint/2010/main" val="76146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SADE data 1977 race codes</a:t>
            </a:r>
            <a:endParaRPr lang="en-US" dirty="0" smtClean="0"/>
          </a:p>
          <a:p>
            <a:r>
              <a:rPr lang="en-US" baseline="0" dirty="0" smtClean="0"/>
              <a:t>Benton and Walla Walla shift categories</a:t>
            </a:r>
            <a:endParaRPr lang="en-US" dirty="0" smtClean="0"/>
          </a:p>
        </p:txBody>
      </p:sp>
      <p:sp>
        <p:nvSpPr>
          <p:cNvPr id="4" name="Slide Number Placeholder 3"/>
          <p:cNvSpPr>
            <a:spLocks noGrp="1"/>
          </p:cNvSpPr>
          <p:nvPr>
            <p:ph type="sldNum" sz="quarter" idx="10"/>
          </p:nvPr>
        </p:nvSpPr>
        <p:spPr/>
        <p:txBody>
          <a:bodyPr/>
          <a:lstStyle/>
          <a:p>
            <a:fld id="{D267A87C-415D-492F-B87C-266287B58F32}" type="slidenum">
              <a:rPr lang="en-US" smtClean="0"/>
              <a:pPr/>
              <a:t>19</a:t>
            </a:fld>
            <a:endParaRPr lang="en-US" dirty="0"/>
          </a:p>
        </p:txBody>
      </p:sp>
    </p:spTree>
    <p:extLst>
      <p:ext uri="{BB962C8B-B14F-4D97-AF65-F5344CB8AC3E}">
        <p14:creationId xmlns:p14="http://schemas.microsoft.com/office/powerpoint/2010/main" val="236739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Updated with 2014 data</a:t>
            </a:r>
          </a:p>
        </p:txBody>
      </p:sp>
      <p:sp>
        <p:nvSpPr>
          <p:cNvPr id="4" name="Slide Number Placeholder 3"/>
          <p:cNvSpPr>
            <a:spLocks noGrp="1"/>
          </p:cNvSpPr>
          <p:nvPr>
            <p:ph type="sldNum" sz="quarter" idx="10"/>
          </p:nvPr>
        </p:nvSpPr>
        <p:spPr/>
        <p:txBody>
          <a:bodyPr/>
          <a:lstStyle/>
          <a:p>
            <a:fld id="{D267A87C-415D-492F-B87C-266287B58F32}" type="slidenum">
              <a:rPr lang="en-US" smtClean="0"/>
              <a:pPr/>
              <a:t>20</a:t>
            </a:fld>
            <a:endParaRPr lang="en-US" dirty="0"/>
          </a:p>
        </p:txBody>
      </p:sp>
    </p:spTree>
    <p:extLst>
      <p:ext uri="{BB962C8B-B14F-4D97-AF65-F5344CB8AC3E}">
        <p14:creationId xmlns:p14="http://schemas.microsoft.com/office/powerpoint/2010/main" val="2920802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a:t>
            </a:r>
            <a:r>
              <a:rPr lang="en-US" baseline="0" dirty="0" smtClean="0"/>
              <a:t> using ACS 2014 data (this isn’t currently available via OFM data)</a:t>
            </a:r>
          </a:p>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21</a:t>
            </a:fld>
            <a:endParaRPr lang="en-US" dirty="0"/>
          </a:p>
        </p:txBody>
      </p:sp>
    </p:spTree>
    <p:extLst>
      <p:ext uri="{BB962C8B-B14F-4D97-AF65-F5344CB8AC3E}">
        <p14:creationId xmlns:p14="http://schemas.microsoft.com/office/powerpoint/2010/main" val="312832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2</a:t>
            </a:fld>
            <a:endParaRPr lang="en-US" dirty="0"/>
          </a:p>
        </p:txBody>
      </p:sp>
    </p:spTree>
    <p:extLst>
      <p:ext uri="{BB962C8B-B14F-4D97-AF65-F5344CB8AC3E}">
        <p14:creationId xmlns:p14="http://schemas.microsoft.com/office/powerpoint/2010/main" val="1435561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chart shows the actual magnitude</a:t>
            </a:r>
            <a:r>
              <a:rPr lang="en-US" baseline="0" dirty="0" smtClean="0"/>
              <a:t> of aging population. The number of 65 and over Washingtonians are expected to increase from 828,000 in 2010 to over 1.67 million in 2030.  This means in the next 20 years the state senior population will increase 5% every year, about 42,500.</a:t>
            </a:r>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22</a:t>
            </a:fld>
            <a:endParaRPr lang="en-US" dirty="0"/>
          </a:p>
        </p:txBody>
      </p:sp>
    </p:spTree>
    <p:extLst>
      <p:ext uri="{BB962C8B-B14F-4D97-AF65-F5344CB8AC3E}">
        <p14:creationId xmlns:p14="http://schemas.microsoft.com/office/powerpoint/2010/main" val="2829386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23</a:t>
            </a:fld>
            <a:endParaRPr lang="en-US"/>
          </a:p>
        </p:txBody>
      </p:sp>
    </p:spTree>
    <p:extLst>
      <p:ext uri="{BB962C8B-B14F-4D97-AF65-F5344CB8AC3E}">
        <p14:creationId xmlns:p14="http://schemas.microsoft.com/office/powerpoint/2010/main" val="398221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Uses same scale as prior slide.</a:t>
            </a:r>
            <a:r>
              <a:rPr lang="en-US" baseline="0" dirty="0" smtClean="0"/>
              <a:t> The highest percentage 65+ is 38% up from 32% in 2014 (Wahkiakum).</a:t>
            </a:r>
          </a:p>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24</a:t>
            </a:fld>
            <a:endParaRPr lang="en-US"/>
          </a:p>
        </p:txBody>
      </p:sp>
    </p:spTree>
    <p:extLst>
      <p:ext uri="{BB962C8B-B14F-4D97-AF65-F5344CB8AC3E}">
        <p14:creationId xmlns:p14="http://schemas.microsoft.com/office/powerpoint/2010/main" val="3757059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 typeface="Arial" pitchFamily="34" charset="0"/>
              <a:buChar char="•"/>
            </a:pPr>
            <a:endParaRPr lang="en-US" sz="1200" dirty="0" smtClean="0">
              <a:latin typeface="+mn-lt"/>
            </a:endParaRPr>
          </a:p>
          <a:p>
            <a:r>
              <a:rPr lang="en-US" dirty="0" smtClean="0"/>
              <a:t>Updated with 2014 state forecast data. </a:t>
            </a:r>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25</a:t>
            </a:fld>
            <a:endParaRPr lang="en-US" dirty="0"/>
          </a:p>
        </p:txBody>
      </p:sp>
    </p:spTree>
    <p:extLst>
      <p:ext uri="{BB962C8B-B14F-4D97-AF65-F5344CB8AC3E}">
        <p14:creationId xmlns:p14="http://schemas.microsoft.com/office/powerpoint/2010/main" val="1898499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What does it mean when </a:t>
            </a:r>
            <a:r>
              <a:rPr lang="en-US" sz="1200" b="0" i="0" kern="1200" baseline="0" dirty="0" smtClean="0">
                <a:solidFill>
                  <a:schemeClr val="tx1"/>
                </a:solidFill>
                <a:effectLst/>
                <a:latin typeface="+mn-lt"/>
                <a:ea typeface="+mn-ea"/>
                <a:cs typeface="+mn-cs"/>
              </a:rPr>
              <a:t>the elderly population increases by 5% each year and the total population only grows about 1%?  We use an age dependency ratio to illustrate the impact. </a:t>
            </a:r>
            <a:r>
              <a:rPr lang="en-US" sz="1200" dirty="0" smtClean="0"/>
              <a:t>Dependency ratio measures how many dependent persons (aged 0-17 and 65 and over) per one hundred working age people (aged 18-64)</a:t>
            </a:r>
            <a:r>
              <a:rPr lang="en-US" sz="1200" baseline="0" dirty="0" smtClean="0"/>
              <a:t>.  The general message in this table is that </a:t>
            </a:r>
            <a:r>
              <a:rPr lang="en-US" sz="1200" b="0" baseline="0" dirty="0" smtClean="0">
                <a:latin typeface="Arial" panose="020B0604020202020204" pitchFamily="34" charset="0"/>
                <a:cs typeface="Arial" panose="020B0604020202020204" pitchFamily="34" charset="0"/>
              </a:rPr>
              <a:t>i</a:t>
            </a:r>
            <a:r>
              <a:rPr lang="en-US" sz="1200" b="0" dirty="0" smtClean="0">
                <a:latin typeface="Arial" panose="020B0604020202020204" pitchFamily="34" charset="0"/>
                <a:cs typeface="Arial" panose="020B0604020202020204" pitchFamily="34" charset="0"/>
              </a:rPr>
              <a:t>ncreasingly aging population means more people need support and less people to support them in the next 10 to 20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As you can see in col. 3 that in year 2010 before the first boomers turned 65, we have a total dependency ratio of 56 per100 working age people, and col. 2,  indicates only 19 are elderly.  Then if we look at 2030, that is when all the boomers turn 65, the aged dependent ratio increase from 19 in 2010 to 36 and the total dependency ratio has increased from 56 to 74.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More importantly, if you look at the last col., the percentage of the working age population declines from 64% in 2010 to 57% in 2030.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67A87C-415D-492F-B87C-266287B58F32}" type="slidenum">
              <a:rPr lang="en-US" smtClean="0"/>
              <a:pPr/>
              <a:t>26</a:t>
            </a:fld>
            <a:endParaRPr lang="en-US" dirty="0"/>
          </a:p>
        </p:txBody>
      </p:sp>
    </p:spTree>
    <p:extLst>
      <p:ext uri="{BB962C8B-B14F-4D97-AF65-F5344CB8AC3E}">
        <p14:creationId xmlns:p14="http://schemas.microsoft.com/office/powerpoint/2010/main" val="1396152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Updated with 2014 Median Income (using B19013 tables)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27</a:t>
            </a:fld>
            <a:endParaRPr lang="en-US" dirty="0"/>
          </a:p>
        </p:txBody>
      </p:sp>
    </p:spTree>
    <p:extLst>
      <p:ext uri="{BB962C8B-B14F-4D97-AF65-F5344CB8AC3E}">
        <p14:creationId xmlns:p14="http://schemas.microsoft.com/office/powerpoint/2010/main" val="1883794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Updated with 2014 ACS data</a:t>
            </a:r>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28</a:t>
            </a:fld>
            <a:endParaRPr lang="en-US" dirty="0"/>
          </a:p>
        </p:txBody>
      </p:sp>
    </p:spTree>
    <p:extLst>
      <p:ext uri="{BB962C8B-B14F-4D97-AF65-F5344CB8AC3E}">
        <p14:creationId xmlns:p14="http://schemas.microsoft.com/office/powerpoint/2010/main" val="3372413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with 2014 data</a:t>
            </a:r>
          </a:p>
          <a:p>
            <a:r>
              <a:rPr lang="en-US" dirty="0" smtClean="0"/>
              <a:t>Use b17001 and C17024</a:t>
            </a:r>
          </a:p>
          <a:p>
            <a:r>
              <a:rPr lang="en-US" dirty="0" smtClean="0"/>
              <a:t>PUMS</a:t>
            </a:r>
            <a:r>
              <a:rPr lang="en-US" baseline="0" dirty="0" smtClean="0"/>
              <a:t> data for U200 by sex</a:t>
            </a:r>
            <a:endParaRPr lang="en-US" dirty="0" smtClean="0"/>
          </a:p>
        </p:txBody>
      </p:sp>
      <p:sp>
        <p:nvSpPr>
          <p:cNvPr id="4" name="Slide Number Placeholder 3"/>
          <p:cNvSpPr>
            <a:spLocks noGrp="1"/>
          </p:cNvSpPr>
          <p:nvPr>
            <p:ph type="sldNum" sz="quarter" idx="10"/>
          </p:nvPr>
        </p:nvSpPr>
        <p:spPr/>
        <p:txBody>
          <a:bodyPr/>
          <a:lstStyle/>
          <a:p>
            <a:fld id="{D267A87C-415D-492F-B87C-266287B58F32}" type="slidenum">
              <a:rPr lang="en-US" smtClean="0"/>
              <a:pPr/>
              <a:t>29</a:t>
            </a:fld>
            <a:endParaRPr lang="en-US" dirty="0"/>
          </a:p>
        </p:txBody>
      </p:sp>
    </p:spTree>
    <p:extLst>
      <p:ext uri="{BB962C8B-B14F-4D97-AF65-F5344CB8AC3E}">
        <p14:creationId xmlns:p14="http://schemas.microsoft.com/office/powerpoint/2010/main" val="190764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Updated with 2014 ACS data</a:t>
            </a:r>
          </a:p>
          <a:p>
            <a:r>
              <a:rPr lang="en-US" baseline="0" dirty="0" smtClean="0"/>
              <a:t>The poverty status for same numbered counties was computed together. (data isn’t released for counties with less than 65,000 so it is necessary to group counties together). </a:t>
            </a:r>
          </a:p>
          <a:p>
            <a:r>
              <a:rPr lang="en-US" baseline="0" dirty="0" smtClean="0"/>
              <a:t>Since Benton and Franklin qualified for a county estimate those are reported. Walla Walla’s estimate is combined with the non-metro portions of Benton and Franklin, but is represented here only as Walla Walla’s estimate. </a:t>
            </a:r>
          </a:p>
        </p:txBody>
      </p:sp>
      <p:sp>
        <p:nvSpPr>
          <p:cNvPr id="4" name="Slide Number Placeholder 3"/>
          <p:cNvSpPr>
            <a:spLocks noGrp="1"/>
          </p:cNvSpPr>
          <p:nvPr>
            <p:ph type="sldNum" sz="quarter" idx="10"/>
          </p:nvPr>
        </p:nvSpPr>
        <p:spPr/>
        <p:txBody>
          <a:bodyPr/>
          <a:lstStyle/>
          <a:p>
            <a:fld id="{D267A87C-415D-492F-B87C-266287B58F32}" type="slidenum">
              <a:rPr lang="en-US" smtClean="0"/>
              <a:pPr/>
              <a:t>30</a:t>
            </a:fld>
            <a:endParaRPr lang="en-US" dirty="0"/>
          </a:p>
        </p:txBody>
      </p:sp>
    </p:spTree>
    <p:extLst>
      <p:ext uri="{BB962C8B-B14F-4D97-AF65-F5344CB8AC3E}">
        <p14:creationId xmlns:p14="http://schemas.microsoft.com/office/powerpoint/2010/main" val="3759440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Updated with 2014 ACS 1 year data</a:t>
            </a:r>
          </a:p>
          <a:p>
            <a:r>
              <a:rPr lang="en-US" baseline="0" dirty="0" smtClean="0"/>
              <a:t>The poverty status for same numbered counties was computed together. (data isn’t released for counties with less than 65,000 so it is necessary to group counties together). </a:t>
            </a:r>
          </a:p>
          <a:p>
            <a:r>
              <a:rPr lang="en-US" baseline="0" dirty="0" smtClean="0"/>
              <a:t>Since Benton and Franklin qualified for a county estimate those are reported. Walla Walla’s estimate is combined with the non-metro portions of Benton and Franklin, but is represented here only as Walla Walla’s estimate. </a:t>
            </a:r>
          </a:p>
        </p:txBody>
      </p:sp>
      <p:sp>
        <p:nvSpPr>
          <p:cNvPr id="4" name="Slide Number Placeholder 3"/>
          <p:cNvSpPr>
            <a:spLocks noGrp="1"/>
          </p:cNvSpPr>
          <p:nvPr>
            <p:ph type="sldNum" sz="quarter" idx="10"/>
          </p:nvPr>
        </p:nvSpPr>
        <p:spPr/>
        <p:txBody>
          <a:bodyPr/>
          <a:lstStyle/>
          <a:p>
            <a:fld id="{D267A87C-415D-492F-B87C-266287B58F32}" type="slidenum">
              <a:rPr lang="en-US" smtClean="0"/>
              <a:pPr/>
              <a:t>31</a:t>
            </a:fld>
            <a:endParaRPr lang="en-US" dirty="0"/>
          </a:p>
        </p:txBody>
      </p:sp>
    </p:spTree>
    <p:extLst>
      <p:ext uri="{BB962C8B-B14F-4D97-AF65-F5344CB8AC3E}">
        <p14:creationId xmlns:p14="http://schemas.microsoft.com/office/powerpoint/2010/main" val="225825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3</a:t>
            </a:fld>
            <a:endParaRPr lang="en-US" dirty="0"/>
          </a:p>
        </p:txBody>
      </p:sp>
    </p:spTree>
    <p:extLst>
      <p:ext uri="{BB962C8B-B14F-4D97-AF65-F5344CB8AC3E}">
        <p14:creationId xmlns:p14="http://schemas.microsoft.com/office/powerpoint/2010/main" val="223683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4</a:t>
            </a:fld>
            <a:endParaRPr lang="en-US" dirty="0"/>
          </a:p>
        </p:txBody>
      </p:sp>
    </p:spTree>
    <p:extLst>
      <p:ext uri="{BB962C8B-B14F-4D97-AF65-F5344CB8AC3E}">
        <p14:creationId xmlns:p14="http://schemas.microsoft.com/office/powerpoint/2010/main" val="4172564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7</a:t>
            </a:fld>
            <a:endParaRPr lang="en-US" dirty="0"/>
          </a:p>
        </p:txBody>
      </p:sp>
    </p:spTree>
    <p:extLst>
      <p:ext uri="{BB962C8B-B14F-4D97-AF65-F5344CB8AC3E}">
        <p14:creationId xmlns:p14="http://schemas.microsoft.com/office/powerpoint/2010/main" val="279680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8</a:t>
            </a:fld>
            <a:endParaRPr lang="en-US" dirty="0"/>
          </a:p>
        </p:txBody>
      </p:sp>
    </p:spTree>
    <p:extLst>
      <p:ext uri="{BB962C8B-B14F-4D97-AF65-F5344CB8AC3E}">
        <p14:creationId xmlns:p14="http://schemas.microsoft.com/office/powerpoint/2010/main" val="390429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9</a:t>
            </a:fld>
            <a:endParaRPr lang="en-US" dirty="0"/>
          </a:p>
        </p:txBody>
      </p:sp>
    </p:spTree>
    <p:extLst>
      <p:ext uri="{BB962C8B-B14F-4D97-AF65-F5344CB8AC3E}">
        <p14:creationId xmlns:p14="http://schemas.microsoft.com/office/powerpoint/2010/main" val="324771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Updated with 2015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67A87C-415D-492F-B87C-266287B58F32}" type="slidenum">
              <a:rPr lang="en-US" smtClean="0"/>
              <a:pPr/>
              <a:t>10</a:t>
            </a:fld>
            <a:endParaRPr lang="en-US" dirty="0"/>
          </a:p>
        </p:txBody>
      </p:sp>
    </p:spTree>
    <p:extLst>
      <p:ext uri="{BB962C8B-B14F-4D97-AF65-F5344CB8AC3E}">
        <p14:creationId xmlns:p14="http://schemas.microsoft.com/office/powerpoint/2010/main" val="14290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267A87C-415D-492F-B87C-266287B58F32}" type="slidenum">
              <a:rPr lang="en-US" smtClean="0"/>
              <a:pPr/>
              <a:t>11</a:t>
            </a:fld>
            <a:endParaRPr lang="en-US" dirty="0"/>
          </a:p>
        </p:txBody>
      </p:sp>
    </p:spTree>
    <p:extLst>
      <p:ext uri="{BB962C8B-B14F-4D97-AF65-F5344CB8AC3E}">
        <p14:creationId xmlns:p14="http://schemas.microsoft.com/office/powerpoint/2010/main" val="33768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D65C82-CBF9-4009-BF3D-1F540745D15F}" type="datetime1">
              <a:rPr lang="en-US" smtClean="0"/>
              <a:t>11/2/2015</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CCB084-CA5C-454E-ACB6-59C319B3EE22}" type="datetime1">
              <a:rPr lang="en-US" smtClean="0"/>
              <a:t>11/2/2015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E3D552-1AEE-445E-B2B6-5E645AA413E6}" type="slidenum">
              <a:rPr lang="en-US" smtClean="0"/>
              <a:pPr/>
              <a:t>‹#›</a:t>
            </a:fld>
            <a:endParaRPr lang="en-US" dirty="0"/>
          </a:p>
        </p:txBody>
      </p:sp>
      <p:sp>
        <p:nvSpPr>
          <p:cNvPr id="8" name="Rectangle 7"/>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A860D8-FFB1-42F8-A304-81179F53D536}" type="datetime1">
              <a:rPr lang="en-US" smtClean="0"/>
              <a:t>11/2/2015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E3D552-1AEE-445E-B2B6-5E645AA413E6}" type="slidenum">
              <a:rPr lang="en-US" smtClean="0"/>
              <a:pPr/>
              <a:t>‹#›</a:t>
            </a:fld>
            <a:endParaRPr lang="en-US" dirty="0"/>
          </a:p>
        </p:txBody>
      </p:sp>
      <p:sp>
        <p:nvSpPr>
          <p:cNvPr id="8" name="Rectangle 7"/>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endParaRPr lang="en-US"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4C65774F-4A3F-41F6-9C2A-C12BBA05D4FC}" type="datetime1">
              <a:rPr lang="en-US" smtClean="0"/>
              <a:t>11/2/2015</a:t>
            </a:fld>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E163E88B-8020-4981-BD06-DFE6A3C95B3E}" type="slidenum">
              <a:rPr lang="en-US"/>
              <a:pPr/>
              <a:t>‹#›</a:t>
            </a:fld>
            <a:endParaRPr lang="en-US" dirty="0"/>
          </a:p>
        </p:txBody>
      </p:sp>
      <p:sp>
        <p:nvSpPr>
          <p:cNvPr id="8" name="Rectangle 7"/>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82563D4A-6961-4201-9B1E-05CCC4ED98AB}" type="datetime1">
              <a:rPr lang="en-US" smtClean="0"/>
              <a:t>11/2/2015</a:t>
            </a:fld>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0C66ADD5-FDED-4E4C-90FD-8E7DDA41D612}" type="slidenum">
              <a:rPr lang="en-US"/>
              <a:pPr/>
              <a:t>‹#›</a:t>
            </a:fld>
            <a:endParaRPr lang="en-US" dirty="0"/>
          </a:p>
        </p:txBody>
      </p:sp>
      <p:sp>
        <p:nvSpPr>
          <p:cNvPr id="7" name="Rectangle 6"/>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B58665-0FA1-4BBE-991D-D70384189F49}" type="datetime1">
              <a:rPr lang="en-US" smtClean="0"/>
              <a:t>11/2/2015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Rectangle 8"/>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4D3264-E9F1-479E-A7FD-B1D42027C976}" type="datetime1">
              <a:rPr lang="en-US" smtClean="0"/>
              <a:t>11/2/2015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E3D552-1AEE-445E-B2B6-5E645AA413E6}" type="slidenum">
              <a:rPr lang="en-US" smtClean="0"/>
              <a:pPr/>
              <a:t>‹#›</a:t>
            </a:fld>
            <a:endParaRPr lang="en-US" dirty="0"/>
          </a:p>
        </p:txBody>
      </p:sp>
      <p:sp>
        <p:nvSpPr>
          <p:cNvPr id="9" name="Rectangle 8"/>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A6DFB6-FB7E-4E9B-9A2B-4BE75A5C3BAD}" type="datetime1">
              <a:rPr lang="en-US" smtClean="0"/>
              <a:t>11/2/2015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E3D552-1AEE-445E-B2B6-5E645AA413E6}" type="slidenum">
              <a:rPr lang="en-US" smtClean="0"/>
              <a:pPr/>
              <a:t>‹#›</a:t>
            </a:fld>
            <a:endParaRPr lang="en-US" dirty="0"/>
          </a:p>
        </p:txBody>
      </p:sp>
      <p:sp>
        <p:nvSpPr>
          <p:cNvPr id="11" name="Rectangle 10"/>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EA2A9C-6B39-4091-B334-F758E8412872}" type="datetime1">
              <a:rPr lang="en-US" smtClean="0"/>
              <a:t>11/2/2015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E3D552-1AEE-445E-B2B6-5E645AA413E6}" type="slidenum">
              <a:rPr lang="en-US" smtClean="0"/>
              <a:pPr/>
              <a:t>‹#›</a:t>
            </a:fld>
            <a:endParaRPr lang="en-US" dirty="0"/>
          </a:p>
        </p:txBody>
      </p:sp>
      <p:sp>
        <p:nvSpPr>
          <p:cNvPr id="7" name="Rectangle 6"/>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1935FD8-D701-42B4-9470-695E47628ADA}" type="datetime1">
              <a:rPr lang="en-US" smtClean="0"/>
              <a:t>11/2/2015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E3D552-1AEE-445E-B2B6-5E645AA413E6}" type="slidenum">
              <a:rPr lang="en-US" smtClean="0"/>
              <a:pPr/>
              <a:t>‹#›</a:t>
            </a:fld>
            <a:endParaRPr lang="en-US" dirty="0"/>
          </a:p>
        </p:txBody>
      </p:sp>
      <p:sp>
        <p:nvSpPr>
          <p:cNvPr id="6" name="Rectangle 5"/>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B6C1B42-F3F8-4719-844C-B05BD2D3F608}" type="datetime1">
              <a:rPr lang="en-US" smtClean="0"/>
              <a:t>11/2/2015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E3D552-1AEE-445E-B2B6-5E645AA413E6}" type="slidenum">
              <a:rPr lang="en-US" smtClean="0"/>
              <a:pPr/>
              <a:t>‹#›</a:t>
            </a:fld>
            <a:endParaRPr lang="en-US" dirty="0"/>
          </a:p>
        </p:txBody>
      </p:sp>
      <p:sp>
        <p:nvSpPr>
          <p:cNvPr id="9" name="Rectangle 8"/>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35B990-D937-4867-ABFF-A3EF3C6A4917}" type="datetime1">
              <a:rPr lang="en-US" smtClean="0"/>
              <a:t>11/2/2015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E3D552-1AEE-445E-B2B6-5E645AA413E6}" type="slidenum">
              <a:rPr lang="en-US" smtClean="0"/>
              <a:pPr/>
              <a:t>‹#›</a:t>
            </a:fld>
            <a:endParaRPr lang="en-US" dirty="0"/>
          </a:p>
        </p:txBody>
      </p:sp>
      <p:sp>
        <p:nvSpPr>
          <p:cNvPr id="9" name="Rectangle 8"/>
          <p:cNvSpPr/>
          <p:nvPr userDrawn="1"/>
        </p:nvSpPr>
        <p:spPr>
          <a:xfrm>
            <a:off x="6553200" y="6477000"/>
            <a:ext cx="1984839" cy="246221"/>
          </a:xfrm>
          <a:prstGeom prst="rect">
            <a:avLst/>
          </a:prstGeom>
        </p:spPr>
        <p:txBody>
          <a:bodyPr wrap="none">
            <a:spAutoFit/>
          </a:bodyPr>
          <a:lstStyle/>
          <a:p>
            <a:r>
              <a:rPr lang="en-US" sz="1000" dirty="0" smtClean="0">
                <a:solidFill>
                  <a:schemeClr val="tx1"/>
                </a:solidFill>
                <a:latin typeface="Arial" pitchFamily="34" charset="0"/>
                <a:cs typeface="Arial" pitchFamily="34" charset="0"/>
              </a:rPr>
              <a:t>Office of Financial Management</a:t>
            </a:r>
            <a:endParaRPr lang="en-US" sz="1000" dirty="0">
              <a:solidFill>
                <a:schemeClr val="tx1"/>
              </a:solidFill>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4" name="Picture 13" descr="george.png"/>
          <p:cNvPicPr>
            <a:picLocks noChangeAspect="1"/>
          </p:cNvPicPr>
          <p:nvPr/>
        </p:nvPicPr>
        <p:blipFill>
          <a:blip r:embed="rId15" cstate="print"/>
          <a:stretch>
            <a:fillRect/>
          </a:stretch>
        </p:blipFill>
        <p:spPr>
          <a:xfrm>
            <a:off x="8531022" y="6248400"/>
            <a:ext cx="464847" cy="4753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99060"/>
            <a:ext cx="8686800" cy="1371600"/>
          </a:xfrm>
        </p:spPr>
        <p:txBody>
          <a:bodyPr>
            <a:normAutofit fontScale="90000"/>
          </a:bodyPr>
          <a:lstStyle/>
          <a:p>
            <a:r>
              <a:rPr lang="en-US" sz="3400" b="1" dirty="0" smtClean="0">
                <a:solidFill>
                  <a:schemeClr val="tx1"/>
                </a:solidFill>
                <a:latin typeface="Arial" pitchFamily="34" charset="0"/>
                <a:cs typeface="Arial" pitchFamily="34" charset="0"/>
              </a:rPr>
              <a:t/>
            </a:r>
            <a:br>
              <a:rPr lang="en-US" sz="3400" b="1" dirty="0" smtClean="0">
                <a:solidFill>
                  <a:schemeClr val="tx1"/>
                </a:solidFill>
                <a:latin typeface="Arial" pitchFamily="34" charset="0"/>
                <a:cs typeface="Arial" pitchFamily="34" charset="0"/>
              </a:rPr>
            </a:br>
            <a:r>
              <a:rPr lang="en-US" sz="3600" b="1" dirty="0" smtClean="0"/>
              <a:t/>
            </a:r>
            <a:br>
              <a:rPr lang="en-US" sz="3600" b="1" dirty="0" smtClean="0"/>
            </a:br>
            <a:r>
              <a:rPr lang="en-US" sz="3600" b="1" dirty="0" smtClean="0"/>
              <a:t>Local Matters:  Washington</a:t>
            </a:r>
            <a:br>
              <a:rPr lang="en-US" sz="3600" b="1" dirty="0" smtClean="0"/>
            </a:br>
            <a:r>
              <a:rPr lang="en-US" sz="3600" b="1" dirty="0" smtClean="0"/>
              <a:t>November 3, 2015</a:t>
            </a:r>
            <a:br>
              <a:rPr lang="en-US" sz="3600" b="1" dirty="0" smtClean="0"/>
            </a:br>
            <a:r>
              <a:rPr lang="en-US" sz="3600" b="1" dirty="0" smtClean="0"/>
              <a:t/>
            </a:r>
            <a:br>
              <a:rPr lang="en-US" sz="3600" b="1" dirty="0" smtClean="0"/>
            </a:br>
            <a:r>
              <a:rPr lang="en-US" sz="3600" b="1" dirty="0" smtClean="0"/>
              <a:t>Demographic and Socio-Economic Profile of Washington’s Population</a:t>
            </a:r>
            <a:endParaRPr lang="en-US" sz="3600" b="1" dirty="0">
              <a:latin typeface="Arial" pitchFamily="34" charset="0"/>
              <a:cs typeface="Arial" pitchFamily="34" charset="0"/>
            </a:endParaRPr>
          </a:p>
        </p:txBody>
      </p:sp>
      <p:sp>
        <p:nvSpPr>
          <p:cNvPr id="3" name="Subtitle 2"/>
          <p:cNvSpPr>
            <a:spLocks noGrp="1"/>
          </p:cNvSpPr>
          <p:nvPr>
            <p:ph type="subTitle" idx="1"/>
          </p:nvPr>
        </p:nvSpPr>
        <p:spPr>
          <a:xfrm>
            <a:off x="918210" y="4579620"/>
            <a:ext cx="7467600" cy="1295400"/>
          </a:xfrm>
        </p:spPr>
        <p:txBody>
          <a:bodyPr>
            <a:normAutofit fontScale="85000" lnSpcReduction="20000"/>
          </a:bodyPr>
          <a:lstStyle/>
          <a:p>
            <a:r>
              <a:rPr lang="en-US" dirty="0" smtClean="0"/>
              <a:t>Marc Baldwin, Ph.D.</a:t>
            </a:r>
          </a:p>
          <a:p>
            <a:r>
              <a:rPr lang="en-US" dirty="0" smtClean="0"/>
              <a:t>Office of Financial Management</a:t>
            </a:r>
          </a:p>
          <a:p>
            <a:r>
              <a:rPr lang="en-US" dirty="0" smtClean="0"/>
              <a:t>Forecasting and Research Division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312420"/>
            <a:ext cx="7772400" cy="1143000"/>
          </a:xfrm>
        </p:spPr>
        <p:txBody>
          <a:bodyPr/>
          <a:lstStyle/>
          <a:p>
            <a:r>
              <a:rPr lang="en-US" sz="3200" dirty="0" smtClean="0"/>
              <a:t>Where is Population Located?</a:t>
            </a:r>
            <a:endParaRPr lang="en-US" sz="3200" dirty="0"/>
          </a:p>
        </p:txBody>
      </p:sp>
      <p:pic>
        <p:nvPicPr>
          <p:cNvPr id="4" name="Picture 3"/>
          <p:cNvPicPr>
            <a:picLocks noChangeAspect="1"/>
          </p:cNvPicPr>
          <p:nvPr/>
        </p:nvPicPr>
        <p:blipFill>
          <a:blip r:embed="rId3"/>
          <a:stretch>
            <a:fillRect/>
          </a:stretch>
        </p:blipFill>
        <p:spPr>
          <a:xfrm>
            <a:off x="977718" y="983518"/>
            <a:ext cx="7257143" cy="513333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257175"/>
            <a:ext cx="7772400" cy="1143000"/>
          </a:xfrm>
        </p:spPr>
        <p:txBody>
          <a:bodyPr/>
          <a:lstStyle/>
          <a:p>
            <a:r>
              <a:rPr lang="en-US" sz="3200" dirty="0" smtClean="0"/>
              <a:t>Projected Growth 2010-2040</a:t>
            </a:r>
            <a:br>
              <a:rPr lang="en-US" sz="3200" dirty="0" smtClean="0"/>
            </a:br>
            <a:r>
              <a:rPr lang="en-US" sz="2800" dirty="0" smtClean="0"/>
              <a:t>In absolute numbers</a:t>
            </a:r>
            <a:endParaRPr lang="en-US" sz="2800" dirty="0"/>
          </a:p>
        </p:txBody>
      </p:sp>
      <p:pic>
        <p:nvPicPr>
          <p:cNvPr id="5122" name="Picture 2"/>
          <p:cNvPicPr>
            <a:picLocks noChangeAspect="1" noChangeArrowheads="1"/>
          </p:cNvPicPr>
          <p:nvPr/>
        </p:nvPicPr>
        <p:blipFill>
          <a:blip r:embed="rId3" cstate="print"/>
          <a:srcRect/>
          <a:stretch>
            <a:fillRect/>
          </a:stretch>
        </p:blipFill>
        <p:spPr bwMode="auto">
          <a:xfrm>
            <a:off x="1097280" y="1221368"/>
            <a:ext cx="6915150" cy="52454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Race/Ethnicity</a:t>
            </a:r>
            <a:endParaRPr lang="en-US" sz="3200" dirty="0"/>
          </a:p>
        </p:txBody>
      </p:sp>
      <p:sp>
        <p:nvSpPr>
          <p:cNvPr id="3" name="Content Placeholder 2"/>
          <p:cNvSpPr>
            <a:spLocks noGrp="1"/>
          </p:cNvSpPr>
          <p:nvPr>
            <p:ph idx="1"/>
          </p:nvPr>
        </p:nvSpPr>
        <p:spPr>
          <a:xfrm>
            <a:off x="790903" y="1592317"/>
            <a:ext cx="7772400" cy="4114800"/>
          </a:xfrm>
        </p:spPr>
        <p:txBody>
          <a:bodyPr/>
          <a:lstStyle/>
          <a:p>
            <a:r>
              <a:rPr lang="en-US" sz="2800" dirty="0" smtClean="0"/>
              <a:t>Washington’s population is </a:t>
            </a:r>
            <a:r>
              <a:rPr lang="en-US" sz="2800" dirty="0" smtClean="0"/>
              <a:t>changing</a:t>
            </a:r>
          </a:p>
          <a:p>
            <a:pPr marL="0" indent="0">
              <a:buNone/>
            </a:pPr>
            <a:endParaRPr lang="en-US" sz="2800" dirty="0" smtClean="0"/>
          </a:p>
          <a:p>
            <a:r>
              <a:rPr lang="en-US" sz="2800" dirty="0" smtClean="0"/>
              <a:t>People of Color and </a:t>
            </a:r>
            <a:r>
              <a:rPr lang="en-US" sz="2800" dirty="0" smtClean="0"/>
              <a:t>Hispanic Population </a:t>
            </a:r>
          </a:p>
          <a:p>
            <a:pPr lvl="1"/>
            <a:r>
              <a:rPr lang="en-US" sz="2400" dirty="0" smtClean="0"/>
              <a:t>2000 	20.6% or 1,214,291 people</a:t>
            </a:r>
          </a:p>
          <a:p>
            <a:pPr lvl="1"/>
            <a:r>
              <a:rPr lang="en-US" sz="2400" dirty="0" smtClean="0"/>
              <a:t>2010	27.3% or 1,835,752 people</a:t>
            </a:r>
          </a:p>
          <a:p>
            <a:pPr lvl="1"/>
            <a:r>
              <a:rPr lang="en-US" sz="2400" dirty="0" smtClean="0"/>
              <a:t>2014	29.2% or 2,035,530 people</a:t>
            </a:r>
          </a:p>
          <a:p>
            <a:pPr>
              <a:buNone/>
            </a:pPr>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581025"/>
            <a:ext cx="7772400" cy="1143000"/>
          </a:xfrm>
        </p:spPr>
        <p:txBody>
          <a:bodyPr/>
          <a:lstStyle/>
          <a:p>
            <a:r>
              <a:rPr lang="en-US" sz="3200" dirty="0" smtClean="0"/>
              <a:t>Change in Non-Hispanic Racial Composition: 2000-2010</a:t>
            </a:r>
            <a:br>
              <a:rPr lang="en-US" sz="3200" dirty="0" smtClean="0"/>
            </a:br>
            <a:endParaRPr lang="en-US" sz="2400" dirty="0"/>
          </a:p>
        </p:txBody>
      </p:sp>
      <p:graphicFrame>
        <p:nvGraphicFramePr>
          <p:cNvPr id="26" name="Content Placeholder 25"/>
          <p:cNvGraphicFramePr>
            <a:graphicFrameLocks noGrp="1"/>
          </p:cNvGraphicFramePr>
          <p:nvPr>
            <p:ph idx="1"/>
          </p:nvPr>
        </p:nvGraphicFramePr>
        <p:xfrm>
          <a:off x="1114425" y="1704977"/>
          <a:ext cx="6515101" cy="4620575"/>
        </p:xfrm>
        <a:graphic>
          <a:graphicData uri="http://schemas.openxmlformats.org/drawingml/2006/table">
            <a:tbl>
              <a:tblPr firstRow="1" bandRow="1">
                <a:tableStyleId>{5C22544A-7EE6-4342-B048-85BDC9FD1C3A}</a:tableStyleId>
              </a:tblPr>
              <a:tblGrid>
                <a:gridCol w="2138920"/>
                <a:gridCol w="1069460"/>
                <a:gridCol w="971119"/>
                <a:gridCol w="1167801"/>
                <a:gridCol w="1167801"/>
              </a:tblGrid>
              <a:tr h="375760">
                <a:tc>
                  <a:txBody>
                    <a:bodyPr/>
                    <a:lstStyle/>
                    <a:p>
                      <a:pPr algn="l" fontAlgn="t"/>
                      <a:r>
                        <a:rPr lang="en-US" sz="1800" b="1" i="0" u="none" strike="noStrike" dirty="0">
                          <a:solidFill>
                            <a:srgbClr val="FFFFFF"/>
                          </a:solidFill>
                          <a:latin typeface="+mn-lt"/>
                        </a:rPr>
                        <a:t> </a:t>
                      </a:r>
                    </a:p>
                  </a:txBody>
                  <a:tcPr marL="9525" marR="9525" marT="9525" marB="0"/>
                </a:tc>
                <a:tc gridSpan="3">
                  <a:txBody>
                    <a:bodyPr/>
                    <a:lstStyle/>
                    <a:p>
                      <a:pPr algn="ctr" rtl="0" fontAlgn="t"/>
                      <a:r>
                        <a:rPr lang="en-US" sz="1800" b="1" i="0" u="none" strike="noStrike" dirty="0">
                          <a:solidFill>
                            <a:srgbClr val="FFFFFF"/>
                          </a:solidFill>
                          <a:latin typeface="+mn-lt"/>
                        </a:rPr>
                        <a:t>Number</a:t>
                      </a:r>
                    </a:p>
                  </a:txBody>
                  <a:tcPr marL="9525" marR="9525" marT="9525" marB="0"/>
                </a:tc>
                <a:tc hMerge="1">
                  <a:txBody>
                    <a:bodyPr/>
                    <a:lstStyle/>
                    <a:p>
                      <a:endParaRPr lang="en-US"/>
                    </a:p>
                  </a:txBody>
                  <a:tcPr/>
                </a:tc>
                <a:tc hMerge="1">
                  <a:txBody>
                    <a:bodyPr/>
                    <a:lstStyle/>
                    <a:p>
                      <a:endParaRPr lang="en-US"/>
                    </a:p>
                  </a:txBody>
                  <a:tcPr/>
                </a:tc>
                <a:tc>
                  <a:txBody>
                    <a:bodyPr/>
                    <a:lstStyle/>
                    <a:p>
                      <a:pPr algn="ctr" rtl="0" fontAlgn="t"/>
                      <a:endParaRPr lang="en-US" sz="1800" b="1" i="0" u="none" strike="noStrike" dirty="0">
                        <a:solidFill>
                          <a:srgbClr val="FFFFFF"/>
                        </a:solidFill>
                        <a:latin typeface="+mn-lt"/>
                      </a:endParaRPr>
                    </a:p>
                  </a:txBody>
                  <a:tcPr marL="9525" marR="9525" marT="9525" marB="0"/>
                </a:tc>
              </a:tr>
              <a:tr h="375760">
                <a:tc>
                  <a:txBody>
                    <a:bodyPr/>
                    <a:lstStyle/>
                    <a:p>
                      <a:pPr algn="l" fontAlgn="t"/>
                      <a:r>
                        <a:rPr lang="en-US" sz="1800" b="1" i="0" u="none" strike="noStrike" dirty="0">
                          <a:solidFill>
                            <a:srgbClr val="FFFFFF"/>
                          </a:solidFill>
                          <a:latin typeface="+mn-lt"/>
                        </a:rPr>
                        <a:t> </a:t>
                      </a:r>
                    </a:p>
                  </a:txBody>
                  <a:tcPr marL="9525" marR="9525" marT="9525" marB="0">
                    <a:solidFill>
                      <a:schemeClr val="accent1"/>
                    </a:solidFill>
                  </a:tcPr>
                </a:tc>
                <a:tc>
                  <a:txBody>
                    <a:bodyPr/>
                    <a:lstStyle/>
                    <a:p>
                      <a:pPr algn="ctr" rtl="0" fontAlgn="ctr"/>
                      <a:r>
                        <a:rPr lang="en-US" sz="1800" b="1" i="0" u="none" strike="noStrike" dirty="0">
                          <a:solidFill>
                            <a:srgbClr val="FFFFFF"/>
                          </a:solidFill>
                          <a:latin typeface="+mn-lt"/>
                        </a:rPr>
                        <a:t>2000</a:t>
                      </a:r>
                    </a:p>
                  </a:txBody>
                  <a:tcPr marL="9525" marR="9525" marT="9525" marB="0" anchor="ctr">
                    <a:solidFill>
                      <a:schemeClr val="accent1"/>
                    </a:solidFill>
                  </a:tcPr>
                </a:tc>
                <a:tc>
                  <a:txBody>
                    <a:bodyPr/>
                    <a:lstStyle/>
                    <a:p>
                      <a:pPr algn="ctr" rtl="0" fontAlgn="ctr"/>
                      <a:r>
                        <a:rPr lang="en-US" sz="1800" b="1" i="0" u="none" strike="noStrike" dirty="0">
                          <a:solidFill>
                            <a:srgbClr val="FFFFFF"/>
                          </a:solidFill>
                          <a:latin typeface="+mn-lt"/>
                        </a:rPr>
                        <a:t>2010</a:t>
                      </a:r>
                    </a:p>
                  </a:txBody>
                  <a:tcPr marL="9525" marR="9525" marT="9525" marB="0" anchor="ctr">
                    <a:solidFill>
                      <a:schemeClr val="accent1"/>
                    </a:solidFill>
                  </a:tcPr>
                </a:tc>
                <a:tc>
                  <a:txBody>
                    <a:bodyPr/>
                    <a:lstStyle/>
                    <a:p>
                      <a:pPr algn="ctr" rtl="0" fontAlgn="ctr"/>
                      <a:r>
                        <a:rPr lang="en-US" sz="1800" b="1" i="0" u="none" strike="noStrike" dirty="0">
                          <a:solidFill>
                            <a:srgbClr val="FFFFFF"/>
                          </a:solidFill>
                          <a:latin typeface="+mn-lt"/>
                        </a:rPr>
                        <a:t>2010-2000</a:t>
                      </a:r>
                    </a:p>
                  </a:txBody>
                  <a:tcPr marL="9525" marR="9525" marT="9525" marB="0" anchor="ctr">
                    <a:solidFill>
                      <a:schemeClr val="accent1"/>
                    </a:solidFill>
                  </a:tcPr>
                </a:tc>
                <a:tc>
                  <a:txBody>
                    <a:bodyPr/>
                    <a:lstStyle/>
                    <a:p>
                      <a:pPr algn="ctr" rtl="0" fontAlgn="ctr"/>
                      <a:r>
                        <a:rPr lang="en-US" sz="1800" b="1" i="0" u="none" strike="noStrike" dirty="0" smtClean="0">
                          <a:solidFill>
                            <a:srgbClr val="FFFFFF"/>
                          </a:solidFill>
                          <a:latin typeface="+mn-lt"/>
                        </a:rPr>
                        <a:t>% Growth</a:t>
                      </a:r>
                      <a:endParaRPr lang="en-US" sz="1800" b="1" i="0" u="none" strike="noStrike" dirty="0">
                        <a:solidFill>
                          <a:srgbClr val="FFFFFF"/>
                        </a:solidFill>
                        <a:latin typeface="+mn-lt"/>
                      </a:endParaRPr>
                    </a:p>
                  </a:txBody>
                  <a:tcPr marL="9525" marR="9525" marT="9525" marB="0" anchor="ctr">
                    <a:solidFill>
                      <a:schemeClr val="accent1"/>
                    </a:solidFill>
                  </a:tcPr>
                </a:tc>
              </a:tr>
              <a:tr h="239078">
                <a:tc>
                  <a:txBody>
                    <a:bodyPr/>
                    <a:lstStyle/>
                    <a:p>
                      <a:pPr algn="l" rtl="0" fontAlgn="b"/>
                      <a:r>
                        <a:rPr lang="en-US" sz="1800" b="0" i="0" u="none" strike="noStrike" baseline="0" dirty="0">
                          <a:solidFill>
                            <a:srgbClr val="000000"/>
                          </a:solidFill>
                          <a:latin typeface="+mn-lt"/>
                        </a:rPr>
                        <a:t>White Alone</a:t>
                      </a:r>
                    </a:p>
                  </a:txBody>
                  <a:tcPr marL="9525" marR="9525" marT="9525" marB="0" anchor="b">
                    <a:noFill/>
                  </a:tcPr>
                </a:tc>
                <a:tc>
                  <a:txBody>
                    <a:bodyPr/>
                    <a:lstStyle/>
                    <a:p>
                      <a:pPr algn="ctr" fontAlgn="b"/>
                      <a:r>
                        <a:rPr lang="en-US" sz="1800" b="0" i="0" u="none" strike="noStrike" dirty="0">
                          <a:latin typeface="+mn-lt"/>
                        </a:rPr>
                        <a:t>        4,679,852 </a:t>
                      </a:r>
                    </a:p>
                  </a:txBody>
                  <a:tcPr marL="0" marR="0" marT="0" marB="0" anchor="b">
                    <a:noFill/>
                  </a:tcPr>
                </a:tc>
                <a:tc>
                  <a:txBody>
                    <a:bodyPr/>
                    <a:lstStyle/>
                    <a:p>
                      <a:pPr algn="ctr" fontAlgn="b"/>
                      <a:r>
                        <a:rPr lang="en-US" sz="1800" b="0" i="0" u="none" strike="noStrike">
                          <a:latin typeface="+mn-lt"/>
                        </a:rPr>
                        <a:t>   4,888,788 </a:t>
                      </a:r>
                    </a:p>
                  </a:txBody>
                  <a:tcPr marL="0" marR="0" marT="0" marB="0" anchor="b">
                    <a:noFill/>
                  </a:tcPr>
                </a:tc>
                <a:tc>
                  <a:txBody>
                    <a:bodyPr/>
                    <a:lstStyle/>
                    <a:p>
                      <a:pPr algn="ctr" fontAlgn="b"/>
                      <a:r>
                        <a:rPr lang="en-US" sz="1800" b="0" i="0" u="none" strike="noStrike">
                          <a:latin typeface="+mn-lt"/>
                        </a:rPr>
                        <a:t>    208,936 </a:t>
                      </a:r>
                    </a:p>
                  </a:txBody>
                  <a:tcPr marL="0" marR="0" marT="0" marB="0" anchor="b">
                    <a:noFill/>
                  </a:tcPr>
                </a:tc>
                <a:tc>
                  <a:txBody>
                    <a:bodyPr/>
                    <a:lstStyle/>
                    <a:p>
                      <a:pPr algn="ctr" fontAlgn="b"/>
                      <a:r>
                        <a:rPr lang="en-US" sz="1800" b="0" i="0" u="none" strike="noStrike">
                          <a:latin typeface="+mn-lt"/>
                        </a:rPr>
                        <a:t>4.5%</a:t>
                      </a:r>
                    </a:p>
                  </a:txBody>
                  <a:tcPr marL="0" marR="0" marT="0" marB="0" anchor="b">
                    <a:noFill/>
                  </a:tcPr>
                </a:tc>
              </a:tr>
              <a:tr h="442033">
                <a:tc>
                  <a:txBody>
                    <a:bodyPr/>
                    <a:lstStyle/>
                    <a:p>
                      <a:pPr algn="l" rtl="0" fontAlgn="b"/>
                      <a:r>
                        <a:rPr lang="en-US" sz="1800" b="0" i="0" u="none" strike="noStrike" baseline="0" dirty="0">
                          <a:solidFill>
                            <a:srgbClr val="000000"/>
                          </a:solidFill>
                          <a:latin typeface="+mn-lt"/>
                        </a:rPr>
                        <a:t>Black or African American Alone</a:t>
                      </a:r>
                    </a:p>
                  </a:txBody>
                  <a:tcPr marL="9525" marR="9525" marT="9525" marB="0" anchor="b">
                    <a:noFill/>
                  </a:tcPr>
                </a:tc>
                <a:tc>
                  <a:txBody>
                    <a:bodyPr/>
                    <a:lstStyle/>
                    <a:p>
                      <a:pPr algn="ctr" fontAlgn="b"/>
                      <a:r>
                        <a:rPr lang="en-US" sz="1800" b="0" i="0" u="none" strike="noStrike" dirty="0">
                          <a:latin typeface="+mn-lt"/>
                        </a:rPr>
                        <a:t>           189,277 </a:t>
                      </a:r>
                    </a:p>
                  </a:txBody>
                  <a:tcPr marL="0" marR="0" marT="0" marB="0" anchor="b">
                    <a:noFill/>
                  </a:tcPr>
                </a:tc>
                <a:tc>
                  <a:txBody>
                    <a:bodyPr/>
                    <a:lstStyle/>
                    <a:p>
                      <a:pPr algn="ctr" fontAlgn="b"/>
                      <a:r>
                        <a:rPr lang="en-US" sz="1800" b="0" i="0" u="none" strike="noStrike">
                          <a:latin typeface="+mn-lt"/>
                        </a:rPr>
                        <a:t>       231,472 </a:t>
                      </a:r>
                    </a:p>
                  </a:txBody>
                  <a:tcPr marL="0" marR="0" marT="0" marB="0" anchor="b">
                    <a:noFill/>
                  </a:tcPr>
                </a:tc>
                <a:tc>
                  <a:txBody>
                    <a:bodyPr/>
                    <a:lstStyle/>
                    <a:p>
                      <a:pPr algn="ctr" fontAlgn="b"/>
                      <a:r>
                        <a:rPr lang="en-US" sz="1800" b="0" i="0" u="none" strike="noStrike">
                          <a:latin typeface="+mn-lt"/>
                        </a:rPr>
                        <a:t>       42,195 </a:t>
                      </a:r>
                    </a:p>
                  </a:txBody>
                  <a:tcPr marL="0" marR="0" marT="0" marB="0" anchor="b">
                    <a:noFill/>
                  </a:tcPr>
                </a:tc>
                <a:tc>
                  <a:txBody>
                    <a:bodyPr/>
                    <a:lstStyle/>
                    <a:p>
                      <a:pPr algn="ctr" fontAlgn="b"/>
                      <a:r>
                        <a:rPr lang="en-US" sz="1800" b="0" i="0" u="none" strike="noStrike">
                          <a:latin typeface="+mn-lt"/>
                        </a:rPr>
                        <a:t>22.3%</a:t>
                      </a:r>
                    </a:p>
                  </a:txBody>
                  <a:tcPr marL="0" marR="0" marT="0" marB="0" anchor="b">
                    <a:noFill/>
                  </a:tcPr>
                </a:tc>
              </a:tr>
              <a:tr h="658223">
                <a:tc>
                  <a:txBody>
                    <a:bodyPr/>
                    <a:lstStyle/>
                    <a:p>
                      <a:pPr algn="l" rtl="0" fontAlgn="b"/>
                      <a:r>
                        <a:rPr lang="en-US" sz="1800" b="0" i="0" u="none" strike="noStrike" baseline="0" dirty="0">
                          <a:solidFill>
                            <a:srgbClr val="000000"/>
                          </a:solidFill>
                          <a:latin typeface="+mn-lt"/>
                        </a:rPr>
                        <a:t>American Indian/Alaska Native Alone</a:t>
                      </a:r>
                    </a:p>
                  </a:txBody>
                  <a:tcPr marL="9525" marR="9525" marT="9525" marB="0" anchor="b">
                    <a:noFill/>
                  </a:tcPr>
                </a:tc>
                <a:tc>
                  <a:txBody>
                    <a:bodyPr/>
                    <a:lstStyle/>
                    <a:p>
                      <a:pPr algn="ctr" fontAlgn="b"/>
                      <a:r>
                        <a:rPr lang="en-US" sz="1800" b="0" i="0" u="none" strike="noStrike">
                          <a:latin typeface="+mn-lt"/>
                        </a:rPr>
                        <a:t>             86,359 </a:t>
                      </a:r>
                    </a:p>
                  </a:txBody>
                  <a:tcPr marL="0" marR="0" marT="0" marB="0" anchor="b">
                    <a:noFill/>
                  </a:tcPr>
                </a:tc>
                <a:tc>
                  <a:txBody>
                    <a:bodyPr/>
                    <a:lstStyle/>
                    <a:p>
                      <a:pPr algn="ctr" fontAlgn="b"/>
                      <a:r>
                        <a:rPr lang="en-US" sz="1800" b="0" i="0" u="none" strike="noStrike" dirty="0">
                          <a:latin typeface="+mn-lt"/>
                        </a:rPr>
                        <a:t>         89,149 </a:t>
                      </a:r>
                    </a:p>
                  </a:txBody>
                  <a:tcPr marL="0" marR="0" marT="0" marB="0" anchor="b">
                    <a:noFill/>
                  </a:tcPr>
                </a:tc>
                <a:tc>
                  <a:txBody>
                    <a:bodyPr/>
                    <a:lstStyle/>
                    <a:p>
                      <a:pPr algn="ctr" fontAlgn="b"/>
                      <a:r>
                        <a:rPr lang="en-US" sz="1800" b="0" i="0" u="none" strike="noStrike" dirty="0">
                          <a:latin typeface="+mn-lt"/>
                        </a:rPr>
                        <a:t>         2,790 </a:t>
                      </a:r>
                    </a:p>
                  </a:txBody>
                  <a:tcPr marL="0" marR="0" marT="0" marB="0" anchor="b">
                    <a:noFill/>
                  </a:tcPr>
                </a:tc>
                <a:tc>
                  <a:txBody>
                    <a:bodyPr/>
                    <a:lstStyle/>
                    <a:p>
                      <a:pPr algn="ctr" fontAlgn="b"/>
                      <a:r>
                        <a:rPr lang="en-US" sz="1800" b="0" i="0" u="none" strike="noStrike">
                          <a:latin typeface="+mn-lt"/>
                        </a:rPr>
                        <a:t>3.2%</a:t>
                      </a:r>
                    </a:p>
                  </a:txBody>
                  <a:tcPr marL="0" marR="0" marT="0" marB="0" anchor="b">
                    <a:noFill/>
                  </a:tcPr>
                </a:tc>
              </a:tr>
              <a:tr h="658223">
                <a:tc>
                  <a:txBody>
                    <a:bodyPr/>
                    <a:lstStyle/>
                    <a:p>
                      <a:pPr algn="l" rtl="0" fontAlgn="b"/>
                      <a:r>
                        <a:rPr lang="en-US" sz="1800" b="0" i="0" u="none" strike="noStrike" baseline="0" dirty="0">
                          <a:solidFill>
                            <a:srgbClr val="000000"/>
                          </a:solidFill>
                          <a:latin typeface="+mn-lt"/>
                        </a:rPr>
                        <a:t>Asian Alone/Native Hawaiian and Other Pacific Islander Alone</a:t>
                      </a:r>
                    </a:p>
                  </a:txBody>
                  <a:tcPr marL="9525" marR="9525" marT="9525" marB="0" anchor="b">
                    <a:noFill/>
                  </a:tcPr>
                </a:tc>
                <a:tc>
                  <a:txBody>
                    <a:bodyPr/>
                    <a:lstStyle/>
                    <a:p>
                      <a:pPr algn="ctr" fontAlgn="b"/>
                      <a:r>
                        <a:rPr lang="en-US" sz="1800" b="0" i="0" u="none" strike="noStrike">
                          <a:latin typeface="+mn-lt"/>
                        </a:rPr>
                        <a:t>           348,821 </a:t>
                      </a:r>
                    </a:p>
                  </a:txBody>
                  <a:tcPr marL="0" marR="0" marT="0" marB="0" anchor="b">
                    <a:noFill/>
                  </a:tcPr>
                </a:tc>
                <a:tc>
                  <a:txBody>
                    <a:bodyPr/>
                    <a:lstStyle/>
                    <a:p>
                      <a:pPr algn="ctr" fontAlgn="b"/>
                      <a:r>
                        <a:rPr lang="en-US" sz="1800" b="0" i="0" u="none" strike="noStrike">
                          <a:latin typeface="+mn-lt"/>
                        </a:rPr>
                        <a:t>       519,073 </a:t>
                      </a:r>
                    </a:p>
                  </a:txBody>
                  <a:tcPr marL="0" marR="0" marT="0" marB="0" anchor="b">
                    <a:noFill/>
                  </a:tcPr>
                </a:tc>
                <a:tc>
                  <a:txBody>
                    <a:bodyPr/>
                    <a:lstStyle/>
                    <a:p>
                      <a:pPr algn="ctr" fontAlgn="b"/>
                      <a:r>
                        <a:rPr lang="en-US" sz="1800" b="0" i="0" u="none" strike="noStrike">
                          <a:latin typeface="+mn-lt"/>
                        </a:rPr>
                        <a:t>    170,252 </a:t>
                      </a:r>
                    </a:p>
                  </a:txBody>
                  <a:tcPr marL="0" marR="0" marT="0" marB="0" anchor="b">
                    <a:noFill/>
                  </a:tcPr>
                </a:tc>
                <a:tc>
                  <a:txBody>
                    <a:bodyPr/>
                    <a:lstStyle/>
                    <a:p>
                      <a:pPr algn="ctr" fontAlgn="b"/>
                      <a:r>
                        <a:rPr lang="en-US" sz="1800" b="0" i="0" u="none" strike="noStrike" dirty="0">
                          <a:latin typeface="+mn-lt"/>
                        </a:rPr>
                        <a:t>48.8%</a:t>
                      </a:r>
                    </a:p>
                  </a:txBody>
                  <a:tcPr marL="0" marR="0" marT="0" marB="0" anchor="b">
                    <a:noFill/>
                  </a:tcPr>
                </a:tc>
              </a:tr>
              <a:tr h="375760">
                <a:tc>
                  <a:txBody>
                    <a:bodyPr/>
                    <a:lstStyle/>
                    <a:p>
                      <a:pPr algn="l" rtl="0" fontAlgn="b"/>
                      <a:r>
                        <a:rPr lang="en-US" sz="1800" b="0" i="0" u="none" strike="noStrike" baseline="0" dirty="0">
                          <a:solidFill>
                            <a:srgbClr val="000000"/>
                          </a:solidFill>
                          <a:latin typeface="+mn-lt"/>
                        </a:rPr>
                        <a:t>Two or More Races</a:t>
                      </a:r>
                    </a:p>
                  </a:txBody>
                  <a:tcPr marL="9525" marR="9525" marT="9525" marB="0" anchor="b">
                    <a:noFill/>
                  </a:tcPr>
                </a:tc>
                <a:tc>
                  <a:txBody>
                    <a:bodyPr/>
                    <a:lstStyle/>
                    <a:p>
                      <a:pPr algn="ctr" fontAlgn="b"/>
                      <a:r>
                        <a:rPr lang="en-US" sz="1800" b="0" i="0" u="none" strike="noStrike">
                          <a:latin typeface="+mn-lt"/>
                        </a:rPr>
                        <a:t>           148,325 </a:t>
                      </a:r>
                    </a:p>
                  </a:txBody>
                  <a:tcPr marL="0" marR="0" marT="0" marB="0" anchor="b">
                    <a:noFill/>
                  </a:tcPr>
                </a:tc>
                <a:tc>
                  <a:txBody>
                    <a:bodyPr/>
                    <a:lstStyle/>
                    <a:p>
                      <a:pPr algn="ctr" fontAlgn="b"/>
                      <a:r>
                        <a:rPr lang="en-US" sz="1800" b="0" i="0" u="none" strike="noStrike">
                          <a:latin typeface="+mn-lt"/>
                        </a:rPr>
                        <a:t>       240,268 </a:t>
                      </a:r>
                    </a:p>
                  </a:txBody>
                  <a:tcPr marL="0" marR="0" marT="0" marB="0" anchor="b">
                    <a:noFill/>
                  </a:tcPr>
                </a:tc>
                <a:tc>
                  <a:txBody>
                    <a:bodyPr/>
                    <a:lstStyle/>
                    <a:p>
                      <a:pPr algn="ctr" fontAlgn="b"/>
                      <a:r>
                        <a:rPr lang="en-US" sz="1800" b="0" i="0" u="none" strike="noStrike">
                          <a:latin typeface="+mn-lt"/>
                        </a:rPr>
                        <a:t>       91,943 </a:t>
                      </a:r>
                    </a:p>
                  </a:txBody>
                  <a:tcPr marL="0" marR="0" marT="0" marB="0" anchor="b">
                    <a:noFill/>
                  </a:tcPr>
                </a:tc>
                <a:tc>
                  <a:txBody>
                    <a:bodyPr/>
                    <a:lstStyle/>
                    <a:p>
                      <a:pPr algn="ctr" fontAlgn="b"/>
                      <a:r>
                        <a:rPr lang="en-US" sz="1800" b="0" i="0" u="none" strike="noStrike" dirty="0">
                          <a:latin typeface="+mn-lt"/>
                        </a:rPr>
                        <a:t>62.0%</a:t>
                      </a:r>
                    </a:p>
                  </a:txBody>
                  <a:tcPr marL="0" marR="0" marT="0" marB="0" anchor="b">
                    <a:noFill/>
                  </a:tcPr>
                </a:tc>
              </a:tr>
              <a:tr h="375760">
                <a:tc>
                  <a:txBody>
                    <a:bodyPr/>
                    <a:lstStyle/>
                    <a:p>
                      <a:pPr algn="l" rtl="0" fontAlgn="b"/>
                      <a:r>
                        <a:rPr lang="en-US" sz="1800" b="0" i="0" u="none" strike="noStrike" baseline="0" dirty="0">
                          <a:solidFill>
                            <a:srgbClr val="000000"/>
                          </a:solidFill>
                          <a:latin typeface="+mn-lt"/>
                        </a:rPr>
                        <a:t>Total</a:t>
                      </a:r>
                    </a:p>
                  </a:txBody>
                  <a:tcPr marL="9525" marR="9525" marT="9525" marB="0" anchor="b">
                    <a:noFill/>
                  </a:tcPr>
                </a:tc>
                <a:tc>
                  <a:txBody>
                    <a:bodyPr/>
                    <a:lstStyle/>
                    <a:p>
                      <a:pPr algn="ctr" fontAlgn="b"/>
                      <a:r>
                        <a:rPr lang="en-US" sz="1800" b="0" i="0" u="none" strike="noStrike">
                          <a:latin typeface="+mn-lt"/>
                        </a:rPr>
                        <a:t>        5,452,634 </a:t>
                      </a:r>
                    </a:p>
                  </a:txBody>
                  <a:tcPr marL="0" marR="0" marT="0" marB="0" anchor="b">
                    <a:noFill/>
                  </a:tcPr>
                </a:tc>
                <a:tc>
                  <a:txBody>
                    <a:bodyPr/>
                    <a:lstStyle/>
                    <a:p>
                      <a:pPr algn="ctr" fontAlgn="b"/>
                      <a:r>
                        <a:rPr lang="en-US" sz="1800" b="0" i="0" u="none" strike="noStrike">
                          <a:latin typeface="+mn-lt"/>
                        </a:rPr>
                        <a:t>   5,968,750 </a:t>
                      </a:r>
                    </a:p>
                  </a:txBody>
                  <a:tcPr marL="0" marR="0" marT="0" marB="0" anchor="b">
                    <a:noFill/>
                  </a:tcPr>
                </a:tc>
                <a:tc>
                  <a:txBody>
                    <a:bodyPr/>
                    <a:lstStyle/>
                    <a:p>
                      <a:pPr algn="ctr" fontAlgn="b"/>
                      <a:r>
                        <a:rPr lang="en-US" sz="1800" b="0" i="0" u="none" strike="noStrike">
                          <a:latin typeface="+mn-lt"/>
                        </a:rPr>
                        <a:t>    516,116 </a:t>
                      </a:r>
                    </a:p>
                  </a:txBody>
                  <a:tcPr marL="0" marR="0" marT="0" marB="0" anchor="b">
                    <a:noFill/>
                  </a:tcPr>
                </a:tc>
                <a:tc>
                  <a:txBody>
                    <a:bodyPr/>
                    <a:lstStyle/>
                    <a:p>
                      <a:pPr algn="ctr" fontAlgn="b"/>
                      <a:r>
                        <a:rPr lang="en-US" sz="1800" b="0" i="0" u="none" strike="noStrike" dirty="0">
                          <a:latin typeface="+mn-lt"/>
                        </a:rPr>
                        <a:t>9.5%</a:t>
                      </a:r>
                    </a:p>
                  </a:txBody>
                  <a:tcPr marL="0" marR="0" marT="0" marB="0" anchor="b">
                    <a:noFill/>
                  </a:tcPr>
                </a:tc>
              </a:tr>
            </a:tbl>
          </a:graphicData>
        </a:graphic>
      </p:graphicFrame>
    </p:spTree>
    <p:extLst>
      <p:ext uri="{BB962C8B-B14F-4D97-AF65-F5344CB8AC3E}">
        <p14:creationId xmlns:p14="http://schemas.microsoft.com/office/powerpoint/2010/main" val="3783269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581025"/>
            <a:ext cx="7772400" cy="1143000"/>
          </a:xfrm>
        </p:spPr>
        <p:txBody>
          <a:bodyPr/>
          <a:lstStyle/>
          <a:p>
            <a:r>
              <a:rPr lang="en-US" sz="3200" dirty="0" smtClean="0"/>
              <a:t>Change in Non-Hispanic Racial Composition: 2010-2014</a:t>
            </a:r>
            <a:br>
              <a:rPr lang="en-US" sz="3200" dirty="0" smtClean="0"/>
            </a:br>
            <a:endParaRPr lang="en-US" sz="2400"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635650339"/>
              </p:ext>
            </p:extLst>
          </p:nvPr>
        </p:nvGraphicFramePr>
        <p:xfrm>
          <a:off x="1114425" y="1704977"/>
          <a:ext cx="6515101" cy="4362893"/>
        </p:xfrm>
        <a:graphic>
          <a:graphicData uri="http://schemas.openxmlformats.org/drawingml/2006/table">
            <a:tbl>
              <a:tblPr firstRow="1" bandRow="1">
                <a:tableStyleId>{5C22544A-7EE6-4342-B048-85BDC9FD1C3A}</a:tableStyleId>
              </a:tblPr>
              <a:tblGrid>
                <a:gridCol w="2138920"/>
                <a:gridCol w="1069460"/>
                <a:gridCol w="971119"/>
                <a:gridCol w="1167801"/>
                <a:gridCol w="1167801"/>
              </a:tblGrid>
              <a:tr h="375760">
                <a:tc>
                  <a:txBody>
                    <a:bodyPr/>
                    <a:lstStyle/>
                    <a:p>
                      <a:pPr algn="l" fontAlgn="t"/>
                      <a:r>
                        <a:rPr lang="en-US" sz="1800" b="1" i="0" u="none" strike="noStrike" dirty="0">
                          <a:solidFill>
                            <a:srgbClr val="FFFFFF"/>
                          </a:solidFill>
                          <a:latin typeface="+mn-lt"/>
                        </a:rPr>
                        <a:t> </a:t>
                      </a:r>
                    </a:p>
                  </a:txBody>
                  <a:tcPr marL="9525" marR="9525" marT="9525" marB="0"/>
                </a:tc>
                <a:tc gridSpan="3">
                  <a:txBody>
                    <a:bodyPr/>
                    <a:lstStyle/>
                    <a:p>
                      <a:pPr algn="ctr" rtl="0" fontAlgn="t"/>
                      <a:r>
                        <a:rPr lang="en-US" sz="1800" b="1" i="0" u="none" strike="noStrike" dirty="0">
                          <a:solidFill>
                            <a:srgbClr val="FFFFFF"/>
                          </a:solidFill>
                          <a:latin typeface="+mn-lt"/>
                        </a:rPr>
                        <a:t>Number</a:t>
                      </a:r>
                    </a:p>
                  </a:txBody>
                  <a:tcPr marL="9525" marR="9525" marT="9525" marB="0"/>
                </a:tc>
                <a:tc hMerge="1">
                  <a:txBody>
                    <a:bodyPr/>
                    <a:lstStyle/>
                    <a:p>
                      <a:endParaRPr lang="en-US"/>
                    </a:p>
                  </a:txBody>
                  <a:tcPr/>
                </a:tc>
                <a:tc hMerge="1">
                  <a:txBody>
                    <a:bodyPr/>
                    <a:lstStyle/>
                    <a:p>
                      <a:endParaRPr lang="en-US"/>
                    </a:p>
                  </a:txBody>
                  <a:tcPr/>
                </a:tc>
                <a:tc>
                  <a:txBody>
                    <a:bodyPr/>
                    <a:lstStyle/>
                    <a:p>
                      <a:pPr algn="ctr" rtl="0" fontAlgn="t"/>
                      <a:endParaRPr lang="en-US" sz="1800" b="1" i="0" u="none" strike="noStrike" dirty="0">
                        <a:solidFill>
                          <a:srgbClr val="FFFFFF"/>
                        </a:solidFill>
                        <a:latin typeface="+mn-lt"/>
                      </a:endParaRPr>
                    </a:p>
                  </a:txBody>
                  <a:tcPr marL="9525" marR="9525" marT="9525" marB="0"/>
                </a:tc>
              </a:tr>
              <a:tr h="375760">
                <a:tc>
                  <a:txBody>
                    <a:bodyPr/>
                    <a:lstStyle/>
                    <a:p>
                      <a:pPr algn="l" fontAlgn="t"/>
                      <a:r>
                        <a:rPr lang="en-US" sz="1800" b="1" i="0" u="none" strike="noStrike" dirty="0">
                          <a:solidFill>
                            <a:srgbClr val="FFFFFF"/>
                          </a:solidFill>
                          <a:latin typeface="+mn-lt"/>
                        </a:rPr>
                        <a:t> </a:t>
                      </a:r>
                    </a:p>
                  </a:txBody>
                  <a:tcPr marL="9525" marR="9525" marT="9525" marB="0">
                    <a:solidFill>
                      <a:schemeClr val="accent1"/>
                    </a:solidFill>
                  </a:tcPr>
                </a:tc>
                <a:tc>
                  <a:txBody>
                    <a:bodyPr/>
                    <a:lstStyle/>
                    <a:p>
                      <a:pPr algn="ctr" rtl="0" fontAlgn="ctr"/>
                      <a:r>
                        <a:rPr lang="en-US" sz="1800" b="1" i="0" u="none" strike="noStrike" dirty="0" smtClean="0">
                          <a:solidFill>
                            <a:srgbClr val="FFFFFF"/>
                          </a:solidFill>
                          <a:latin typeface="+mn-lt"/>
                        </a:rPr>
                        <a:t>2010</a:t>
                      </a:r>
                      <a:endParaRPr lang="en-US" sz="1800" b="1" i="0" u="none" strike="noStrike" dirty="0">
                        <a:solidFill>
                          <a:srgbClr val="FFFFFF"/>
                        </a:solidFill>
                        <a:latin typeface="+mn-lt"/>
                      </a:endParaRPr>
                    </a:p>
                  </a:txBody>
                  <a:tcPr marL="9525" marR="9525" marT="9525" marB="0" anchor="ctr">
                    <a:solidFill>
                      <a:schemeClr val="accent1"/>
                    </a:solidFill>
                  </a:tcPr>
                </a:tc>
                <a:tc>
                  <a:txBody>
                    <a:bodyPr/>
                    <a:lstStyle/>
                    <a:p>
                      <a:pPr algn="ctr" rtl="0" fontAlgn="ctr"/>
                      <a:r>
                        <a:rPr lang="en-US" sz="1800" b="1" i="0" u="none" strike="noStrike" dirty="0" smtClean="0">
                          <a:solidFill>
                            <a:srgbClr val="FFFFFF"/>
                          </a:solidFill>
                          <a:latin typeface="+mn-lt"/>
                        </a:rPr>
                        <a:t>2014</a:t>
                      </a:r>
                      <a:endParaRPr lang="en-US" sz="1800" b="1" i="0" u="none" strike="noStrike" dirty="0">
                        <a:solidFill>
                          <a:srgbClr val="FFFFFF"/>
                        </a:solidFill>
                        <a:latin typeface="+mn-lt"/>
                      </a:endParaRPr>
                    </a:p>
                  </a:txBody>
                  <a:tcPr marL="9525" marR="9525" marT="9525" marB="0" anchor="ctr">
                    <a:solidFill>
                      <a:schemeClr val="accent1"/>
                    </a:solidFill>
                  </a:tcPr>
                </a:tc>
                <a:tc>
                  <a:txBody>
                    <a:bodyPr/>
                    <a:lstStyle/>
                    <a:p>
                      <a:pPr algn="ctr" rtl="0" fontAlgn="ctr"/>
                      <a:r>
                        <a:rPr lang="en-US" sz="1800" b="1" i="0" u="none" strike="noStrike" dirty="0" smtClean="0">
                          <a:solidFill>
                            <a:srgbClr val="FFFFFF"/>
                          </a:solidFill>
                          <a:latin typeface="+mn-lt"/>
                        </a:rPr>
                        <a:t>2010-2014</a:t>
                      </a:r>
                      <a:endParaRPr lang="en-US" sz="1800" b="1" i="0" u="none" strike="noStrike" dirty="0">
                        <a:solidFill>
                          <a:srgbClr val="FFFFFF"/>
                        </a:solidFill>
                        <a:latin typeface="+mn-lt"/>
                      </a:endParaRPr>
                    </a:p>
                  </a:txBody>
                  <a:tcPr marL="9525" marR="9525" marT="9525" marB="0" anchor="ctr">
                    <a:solidFill>
                      <a:schemeClr val="accent1"/>
                    </a:solidFill>
                  </a:tcPr>
                </a:tc>
                <a:tc>
                  <a:txBody>
                    <a:bodyPr/>
                    <a:lstStyle/>
                    <a:p>
                      <a:pPr algn="ctr" rtl="0" fontAlgn="ctr"/>
                      <a:r>
                        <a:rPr lang="en-US" sz="1800" b="1" i="0" u="none" strike="noStrike" dirty="0" smtClean="0">
                          <a:solidFill>
                            <a:srgbClr val="FFFFFF"/>
                          </a:solidFill>
                          <a:latin typeface="+mn-lt"/>
                        </a:rPr>
                        <a:t>% Growth</a:t>
                      </a:r>
                      <a:endParaRPr lang="en-US" sz="1800" b="1" i="0" u="none" strike="noStrike" dirty="0">
                        <a:solidFill>
                          <a:srgbClr val="FFFFFF"/>
                        </a:solidFill>
                        <a:latin typeface="+mn-lt"/>
                      </a:endParaRPr>
                    </a:p>
                  </a:txBody>
                  <a:tcPr marL="9525" marR="9525" marT="9525" marB="0" anchor="ctr">
                    <a:solidFill>
                      <a:schemeClr val="accent1"/>
                    </a:solidFill>
                  </a:tcPr>
                </a:tc>
              </a:tr>
              <a:tr h="239078">
                <a:tc>
                  <a:txBody>
                    <a:bodyPr/>
                    <a:lstStyle/>
                    <a:p>
                      <a:pPr algn="l" rtl="0" fontAlgn="b"/>
                      <a:r>
                        <a:rPr lang="en-US" sz="1800" b="0" i="0" u="none" strike="noStrike" baseline="0" dirty="0">
                          <a:solidFill>
                            <a:srgbClr val="000000"/>
                          </a:solidFill>
                          <a:latin typeface="+mn-lt"/>
                        </a:rPr>
                        <a:t>White Alone</a:t>
                      </a:r>
                    </a:p>
                  </a:txBody>
                  <a:tcPr marL="9525" marR="9525" marT="9525" marB="0" anchor="ctr">
                    <a:noFill/>
                  </a:tcPr>
                </a:tc>
                <a:tc>
                  <a:txBody>
                    <a:bodyPr/>
                    <a:lstStyle/>
                    <a:p>
                      <a:pPr algn="ctr" rtl="0" fontAlgn="b"/>
                      <a:r>
                        <a:rPr lang="en-US" sz="1800" b="0" i="0" u="none" strike="noStrike" dirty="0">
                          <a:solidFill>
                            <a:srgbClr val="000000"/>
                          </a:solidFill>
                          <a:effectLst/>
                          <a:latin typeface="+mn-lt"/>
                        </a:rPr>
                        <a:t>5,535,262</a:t>
                      </a:r>
                    </a:p>
                  </a:txBody>
                  <a:tcPr marL="9525" marR="9525" marT="9525" marB="0" anchor="ctr">
                    <a:noFill/>
                  </a:tcPr>
                </a:tc>
                <a:tc>
                  <a:txBody>
                    <a:bodyPr/>
                    <a:lstStyle/>
                    <a:p>
                      <a:pPr algn="ctr" rtl="0" fontAlgn="b"/>
                      <a:r>
                        <a:rPr lang="en-US" sz="1800" b="0" i="0" u="none" strike="noStrike">
                          <a:solidFill>
                            <a:srgbClr val="000000"/>
                          </a:solidFill>
                          <a:effectLst/>
                          <a:latin typeface="+mn-lt"/>
                        </a:rPr>
                        <a:t>5,656,119</a:t>
                      </a:r>
                    </a:p>
                  </a:txBody>
                  <a:tcPr marL="9525" marR="9525" marT="9525" marB="0" anchor="ctr">
                    <a:noFill/>
                  </a:tcPr>
                </a:tc>
                <a:tc>
                  <a:txBody>
                    <a:bodyPr/>
                    <a:lstStyle/>
                    <a:p>
                      <a:pPr algn="ctr" fontAlgn="b"/>
                      <a:r>
                        <a:rPr lang="en-US" sz="1800" b="0" i="0" u="none" strike="noStrike">
                          <a:effectLst/>
                          <a:latin typeface="+mn-lt"/>
                        </a:rPr>
                        <a:t>120,857</a:t>
                      </a:r>
                    </a:p>
                  </a:txBody>
                  <a:tcPr marL="9525" marR="9525" marT="9525" marB="0" anchor="ctr">
                    <a:noFill/>
                  </a:tcPr>
                </a:tc>
                <a:tc>
                  <a:txBody>
                    <a:bodyPr/>
                    <a:lstStyle/>
                    <a:p>
                      <a:pPr algn="ctr" fontAlgn="b"/>
                      <a:r>
                        <a:rPr lang="en-US" sz="1800" b="0" i="0" u="none" strike="noStrike">
                          <a:effectLst/>
                          <a:latin typeface="+mn-lt"/>
                        </a:rPr>
                        <a:t>2.2%</a:t>
                      </a:r>
                    </a:p>
                  </a:txBody>
                  <a:tcPr marL="9525" marR="9525" marT="9525" marB="0" anchor="ctr">
                    <a:noFill/>
                  </a:tcPr>
                </a:tc>
              </a:tr>
              <a:tr h="442033">
                <a:tc>
                  <a:txBody>
                    <a:bodyPr/>
                    <a:lstStyle/>
                    <a:p>
                      <a:pPr algn="l" rtl="0" fontAlgn="b"/>
                      <a:r>
                        <a:rPr lang="en-US" sz="1800" b="0" i="0" u="none" strike="noStrike" baseline="0" dirty="0">
                          <a:solidFill>
                            <a:srgbClr val="000000"/>
                          </a:solidFill>
                          <a:latin typeface="+mn-lt"/>
                        </a:rPr>
                        <a:t>Black or African American Alone</a:t>
                      </a:r>
                    </a:p>
                  </a:txBody>
                  <a:tcPr marL="9525" marR="9525" marT="9525" marB="0" anchor="ctr">
                    <a:noFill/>
                  </a:tcPr>
                </a:tc>
                <a:tc>
                  <a:txBody>
                    <a:bodyPr/>
                    <a:lstStyle/>
                    <a:p>
                      <a:pPr algn="ctr" rtl="0" fontAlgn="b"/>
                      <a:r>
                        <a:rPr lang="en-US" sz="1800" b="0" i="0" u="none" strike="noStrike" dirty="0">
                          <a:solidFill>
                            <a:srgbClr val="000000"/>
                          </a:solidFill>
                          <a:effectLst/>
                          <a:latin typeface="+mn-lt"/>
                        </a:rPr>
                        <a:t>252,333</a:t>
                      </a:r>
                    </a:p>
                  </a:txBody>
                  <a:tcPr marL="9525" marR="9525" marT="9525" marB="0" anchor="ctr">
                    <a:noFill/>
                  </a:tcPr>
                </a:tc>
                <a:tc>
                  <a:txBody>
                    <a:bodyPr/>
                    <a:lstStyle/>
                    <a:p>
                      <a:pPr algn="ctr" rtl="0" fontAlgn="b"/>
                      <a:r>
                        <a:rPr lang="en-US" sz="1800" b="0" i="0" u="none" strike="noStrike" dirty="0">
                          <a:solidFill>
                            <a:srgbClr val="000000"/>
                          </a:solidFill>
                          <a:effectLst/>
                          <a:latin typeface="+mn-lt"/>
                        </a:rPr>
                        <a:t>270,420</a:t>
                      </a:r>
                    </a:p>
                  </a:txBody>
                  <a:tcPr marL="9525" marR="9525" marT="9525" marB="0" anchor="ctr">
                    <a:noFill/>
                  </a:tcPr>
                </a:tc>
                <a:tc>
                  <a:txBody>
                    <a:bodyPr/>
                    <a:lstStyle/>
                    <a:p>
                      <a:pPr algn="ctr" fontAlgn="b"/>
                      <a:r>
                        <a:rPr lang="en-US" sz="1800" b="0" i="0" u="none" strike="noStrike" dirty="0">
                          <a:effectLst/>
                          <a:latin typeface="+mn-lt"/>
                        </a:rPr>
                        <a:t>18,087</a:t>
                      </a:r>
                    </a:p>
                  </a:txBody>
                  <a:tcPr marL="9525" marR="9525" marT="9525" marB="0" anchor="ctr">
                    <a:noFill/>
                  </a:tcPr>
                </a:tc>
                <a:tc>
                  <a:txBody>
                    <a:bodyPr/>
                    <a:lstStyle/>
                    <a:p>
                      <a:pPr algn="ctr" fontAlgn="b"/>
                      <a:r>
                        <a:rPr lang="en-US" sz="1800" b="0" i="0" u="none" strike="noStrike">
                          <a:effectLst/>
                          <a:latin typeface="+mn-lt"/>
                        </a:rPr>
                        <a:t>7.2%</a:t>
                      </a:r>
                    </a:p>
                  </a:txBody>
                  <a:tcPr marL="9525" marR="9525" marT="9525" marB="0" anchor="ctr">
                    <a:noFill/>
                  </a:tcPr>
                </a:tc>
              </a:tr>
              <a:tr h="658223">
                <a:tc>
                  <a:txBody>
                    <a:bodyPr/>
                    <a:lstStyle/>
                    <a:p>
                      <a:pPr algn="l" rtl="0" fontAlgn="b"/>
                      <a:r>
                        <a:rPr lang="en-US" sz="1800" b="0" i="0" u="none" strike="noStrike" baseline="0" dirty="0">
                          <a:solidFill>
                            <a:srgbClr val="000000"/>
                          </a:solidFill>
                          <a:latin typeface="+mn-lt"/>
                        </a:rPr>
                        <a:t>American Indian/Alaska Native Alone</a:t>
                      </a:r>
                    </a:p>
                  </a:txBody>
                  <a:tcPr marL="9525" marR="9525" marT="9525" marB="0" anchor="ctr">
                    <a:noFill/>
                  </a:tcPr>
                </a:tc>
                <a:tc>
                  <a:txBody>
                    <a:bodyPr/>
                    <a:lstStyle/>
                    <a:p>
                      <a:pPr algn="ctr" rtl="0" fontAlgn="b"/>
                      <a:r>
                        <a:rPr lang="en-US" sz="1800" b="0" i="0" u="none" strike="noStrike">
                          <a:solidFill>
                            <a:srgbClr val="000000"/>
                          </a:solidFill>
                          <a:effectLst/>
                          <a:latin typeface="+mn-lt"/>
                        </a:rPr>
                        <a:t>122,649</a:t>
                      </a:r>
                    </a:p>
                  </a:txBody>
                  <a:tcPr marL="9525" marR="9525" marT="9525" marB="0" anchor="ctr">
                    <a:noFill/>
                  </a:tcPr>
                </a:tc>
                <a:tc>
                  <a:txBody>
                    <a:bodyPr/>
                    <a:lstStyle/>
                    <a:p>
                      <a:pPr algn="ctr" rtl="0" fontAlgn="b"/>
                      <a:r>
                        <a:rPr lang="en-US" sz="1800" b="0" i="0" u="none" strike="noStrike">
                          <a:solidFill>
                            <a:srgbClr val="000000"/>
                          </a:solidFill>
                          <a:effectLst/>
                          <a:latin typeface="+mn-lt"/>
                        </a:rPr>
                        <a:t>127,578</a:t>
                      </a:r>
                    </a:p>
                  </a:txBody>
                  <a:tcPr marL="9525" marR="9525" marT="9525" marB="0" anchor="ctr">
                    <a:noFill/>
                  </a:tcPr>
                </a:tc>
                <a:tc>
                  <a:txBody>
                    <a:bodyPr/>
                    <a:lstStyle/>
                    <a:p>
                      <a:pPr algn="ctr" fontAlgn="b"/>
                      <a:r>
                        <a:rPr lang="en-US" sz="1800" b="0" i="0" u="none" strike="noStrike" dirty="0">
                          <a:effectLst/>
                          <a:latin typeface="+mn-lt"/>
                        </a:rPr>
                        <a:t>4,929</a:t>
                      </a:r>
                    </a:p>
                  </a:txBody>
                  <a:tcPr marL="9525" marR="9525" marT="9525" marB="0" anchor="ctr">
                    <a:noFill/>
                  </a:tcPr>
                </a:tc>
                <a:tc>
                  <a:txBody>
                    <a:bodyPr/>
                    <a:lstStyle/>
                    <a:p>
                      <a:pPr algn="ctr" fontAlgn="b"/>
                      <a:r>
                        <a:rPr lang="en-US" sz="1800" b="0" i="0" u="none" strike="noStrike" dirty="0">
                          <a:effectLst/>
                          <a:latin typeface="+mn-lt"/>
                        </a:rPr>
                        <a:t>4.0%</a:t>
                      </a:r>
                    </a:p>
                  </a:txBody>
                  <a:tcPr marL="9525" marR="9525" marT="9525" marB="0" anchor="ctr">
                    <a:noFill/>
                  </a:tcPr>
                </a:tc>
              </a:tr>
              <a:tr h="352873">
                <a:tc>
                  <a:txBody>
                    <a:bodyPr/>
                    <a:lstStyle/>
                    <a:p>
                      <a:pPr algn="l" rtl="0" fontAlgn="b"/>
                      <a:r>
                        <a:rPr lang="en-US" sz="1800" b="0" i="0" u="none" strike="noStrike" baseline="0" dirty="0" smtClean="0">
                          <a:solidFill>
                            <a:srgbClr val="000000"/>
                          </a:solidFill>
                          <a:latin typeface="+mn-lt"/>
                        </a:rPr>
                        <a:t>Asian Alone</a:t>
                      </a:r>
                      <a:endParaRPr lang="en-US" sz="1800" b="0" i="0" u="none" strike="noStrike" baseline="0" dirty="0">
                        <a:solidFill>
                          <a:srgbClr val="000000"/>
                        </a:solidFill>
                        <a:latin typeface="+mn-lt"/>
                      </a:endParaRPr>
                    </a:p>
                  </a:txBody>
                  <a:tcPr marL="9525" marR="9525" marT="9525" marB="0" anchor="ctr">
                    <a:noFill/>
                  </a:tcPr>
                </a:tc>
                <a:tc>
                  <a:txBody>
                    <a:bodyPr/>
                    <a:lstStyle/>
                    <a:p>
                      <a:pPr algn="ctr" rtl="0" fontAlgn="b"/>
                      <a:r>
                        <a:rPr lang="en-US" sz="1800" b="0" i="0" u="none" strike="noStrike">
                          <a:solidFill>
                            <a:srgbClr val="000000"/>
                          </a:solidFill>
                          <a:effectLst/>
                          <a:latin typeface="+mn-lt"/>
                        </a:rPr>
                        <a:t>491,685</a:t>
                      </a:r>
                    </a:p>
                  </a:txBody>
                  <a:tcPr marL="9525" marR="9525" marT="9525" marB="0" anchor="ctr">
                    <a:noFill/>
                  </a:tcPr>
                </a:tc>
                <a:tc>
                  <a:txBody>
                    <a:bodyPr/>
                    <a:lstStyle/>
                    <a:p>
                      <a:pPr algn="ctr" rtl="0" fontAlgn="b"/>
                      <a:r>
                        <a:rPr lang="en-US" sz="1800" b="0" i="0" u="none" strike="noStrike">
                          <a:solidFill>
                            <a:srgbClr val="000000"/>
                          </a:solidFill>
                          <a:effectLst/>
                          <a:latin typeface="+mn-lt"/>
                        </a:rPr>
                        <a:t>538,828</a:t>
                      </a:r>
                    </a:p>
                  </a:txBody>
                  <a:tcPr marL="9525" marR="9525" marT="9525" marB="0" anchor="ctr">
                    <a:noFill/>
                  </a:tcPr>
                </a:tc>
                <a:tc>
                  <a:txBody>
                    <a:bodyPr/>
                    <a:lstStyle/>
                    <a:p>
                      <a:pPr algn="ctr" fontAlgn="b"/>
                      <a:r>
                        <a:rPr lang="en-US" sz="1800" b="0" i="0" u="none" strike="noStrike">
                          <a:effectLst/>
                          <a:latin typeface="+mn-lt"/>
                        </a:rPr>
                        <a:t>47,143</a:t>
                      </a:r>
                    </a:p>
                  </a:txBody>
                  <a:tcPr marL="9525" marR="9525" marT="9525" marB="0" anchor="ctr">
                    <a:noFill/>
                  </a:tcPr>
                </a:tc>
                <a:tc>
                  <a:txBody>
                    <a:bodyPr/>
                    <a:lstStyle/>
                    <a:p>
                      <a:pPr algn="ctr" fontAlgn="b"/>
                      <a:r>
                        <a:rPr lang="en-US" sz="1800" b="0" i="0" u="none" strike="noStrike" dirty="0">
                          <a:effectLst/>
                          <a:latin typeface="+mn-lt"/>
                        </a:rPr>
                        <a:t>9.6%</a:t>
                      </a:r>
                    </a:p>
                  </a:txBody>
                  <a:tcPr marL="9525" marR="9525" marT="9525" marB="0" anchor="ctr">
                    <a:noFill/>
                  </a:tcPr>
                </a:tc>
              </a:tr>
              <a:tr h="658223">
                <a:tc>
                  <a:txBody>
                    <a:bodyPr/>
                    <a:lstStyle/>
                    <a:p>
                      <a:pPr algn="l" rtl="0" fontAlgn="b"/>
                      <a:r>
                        <a:rPr lang="en-US" sz="1800" b="0" i="0" u="none" strike="noStrike" baseline="0" dirty="0" smtClean="0">
                          <a:solidFill>
                            <a:srgbClr val="000000"/>
                          </a:solidFill>
                          <a:latin typeface="+mn-lt"/>
                        </a:rPr>
                        <a:t>Native </a:t>
                      </a:r>
                      <a:r>
                        <a:rPr lang="en-US" sz="1800" b="0" i="0" u="none" strike="noStrike" baseline="0" dirty="0">
                          <a:solidFill>
                            <a:srgbClr val="000000"/>
                          </a:solidFill>
                          <a:latin typeface="+mn-lt"/>
                        </a:rPr>
                        <a:t>Hawaiian and Other Pacific Islander Alone</a:t>
                      </a:r>
                    </a:p>
                  </a:txBody>
                  <a:tcPr marL="9525" marR="9525" marT="9525" marB="0" anchor="ctr">
                    <a:noFill/>
                  </a:tcPr>
                </a:tc>
                <a:tc>
                  <a:txBody>
                    <a:bodyPr/>
                    <a:lstStyle/>
                    <a:p>
                      <a:pPr algn="ctr" rtl="0" fontAlgn="b"/>
                      <a:r>
                        <a:rPr lang="en-US" sz="1800" b="0" i="0" u="none" strike="noStrike">
                          <a:solidFill>
                            <a:srgbClr val="000000"/>
                          </a:solidFill>
                          <a:effectLst/>
                          <a:latin typeface="+mn-lt"/>
                        </a:rPr>
                        <a:t>43,505</a:t>
                      </a:r>
                    </a:p>
                  </a:txBody>
                  <a:tcPr marL="9525" marR="9525" marT="9525" marB="0" anchor="ctr">
                    <a:noFill/>
                  </a:tcPr>
                </a:tc>
                <a:tc>
                  <a:txBody>
                    <a:bodyPr/>
                    <a:lstStyle/>
                    <a:p>
                      <a:pPr algn="ctr" rtl="0" fontAlgn="b"/>
                      <a:r>
                        <a:rPr lang="en-US" sz="1800" b="0" i="0" u="none" strike="noStrike">
                          <a:solidFill>
                            <a:srgbClr val="000000"/>
                          </a:solidFill>
                          <a:effectLst/>
                          <a:latin typeface="+mn-lt"/>
                        </a:rPr>
                        <a:t>48,369</a:t>
                      </a:r>
                    </a:p>
                  </a:txBody>
                  <a:tcPr marL="9525" marR="9525" marT="9525" marB="0" anchor="ctr">
                    <a:noFill/>
                  </a:tcPr>
                </a:tc>
                <a:tc>
                  <a:txBody>
                    <a:bodyPr/>
                    <a:lstStyle/>
                    <a:p>
                      <a:pPr algn="ctr" fontAlgn="b"/>
                      <a:r>
                        <a:rPr lang="en-US" sz="1800" b="0" i="0" u="none" strike="noStrike">
                          <a:effectLst/>
                          <a:latin typeface="+mn-lt"/>
                        </a:rPr>
                        <a:t>4,864</a:t>
                      </a:r>
                    </a:p>
                  </a:txBody>
                  <a:tcPr marL="9525" marR="9525" marT="9525" marB="0" anchor="ctr">
                    <a:noFill/>
                  </a:tcPr>
                </a:tc>
                <a:tc>
                  <a:txBody>
                    <a:bodyPr/>
                    <a:lstStyle/>
                    <a:p>
                      <a:pPr algn="ctr" fontAlgn="b"/>
                      <a:r>
                        <a:rPr lang="en-US" sz="1800" b="0" i="0" u="none" strike="noStrike" dirty="0">
                          <a:effectLst/>
                          <a:latin typeface="+mn-lt"/>
                        </a:rPr>
                        <a:t>11.2%</a:t>
                      </a:r>
                    </a:p>
                  </a:txBody>
                  <a:tcPr marL="9525" marR="9525" marT="9525" marB="0" anchor="ctr">
                    <a:noFill/>
                  </a:tcPr>
                </a:tc>
              </a:tr>
              <a:tr h="375760">
                <a:tc>
                  <a:txBody>
                    <a:bodyPr/>
                    <a:lstStyle/>
                    <a:p>
                      <a:pPr algn="l" rtl="0" fontAlgn="b"/>
                      <a:r>
                        <a:rPr lang="en-US" sz="1800" b="0" i="0" u="none" strike="noStrike" baseline="0" dirty="0">
                          <a:solidFill>
                            <a:srgbClr val="000000"/>
                          </a:solidFill>
                          <a:latin typeface="+mn-lt"/>
                        </a:rPr>
                        <a:t>Two or More Races</a:t>
                      </a:r>
                    </a:p>
                  </a:txBody>
                  <a:tcPr marL="9525" marR="9525" marT="9525" marB="0" anchor="ctr">
                    <a:noFill/>
                  </a:tcPr>
                </a:tc>
                <a:tc>
                  <a:txBody>
                    <a:bodyPr/>
                    <a:lstStyle/>
                    <a:p>
                      <a:pPr algn="ctr" rtl="0" fontAlgn="b"/>
                      <a:r>
                        <a:rPr lang="en-US" sz="1800" b="0" i="0" u="none" strike="noStrike" dirty="0">
                          <a:solidFill>
                            <a:srgbClr val="000000"/>
                          </a:solidFill>
                          <a:effectLst/>
                          <a:latin typeface="+mn-lt"/>
                        </a:rPr>
                        <a:t>279,106</a:t>
                      </a:r>
                    </a:p>
                  </a:txBody>
                  <a:tcPr marL="9525" marR="9525" marT="9525" marB="0" anchor="ctr">
                    <a:noFill/>
                  </a:tcPr>
                </a:tc>
                <a:tc>
                  <a:txBody>
                    <a:bodyPr/>
                    <a:lstStyle/>
                    <a:p>
                      <a:pPr algn="ctr" rtl="0" fontAlgn="b"/>
                      <a:r>
                        <a:rPr lang="en-US" sz="1800" b="0" i="0" u="none" strike="noStrike">
                          <a:solidFill>
                            <a:srgbClr val="000000"/>
                          </a:solidFill>
                          <a:effectLst/>
                          <a:latin typeface="+mn-lt"/>
                        </a:rPr>
                        <a:t>326,856</a:t>
                      </a:r>
                    </a:p>
                  </a:txBody>
                  <a:tcPr marL="9525" marR="9525" marT="9525" marB="0" anchor="ctr">
                    <a:noFill/>
                  </a:tcPr>
                </a:tc>
                <a:tc>
                  <a:txBody>
                    <a:bodyPr/>
                    <a:lstStyle/>
                    <a:p>
                      <a:pPr algn="ctr" fontAlgn="b"/>
                      <a:r>
                        <a:rPr lang="en-US" sz="1800" b="0" i="0" u="none" strike="noStrike">
                          <a:effectLst/>
                          <a:latin typeface="+mn-lt"/>
                        </a:rPr>
                        <a:t>47,750</a:t>
                      </a:r>
                    </a:p>
                  </a:txBody>
                  <a:tcPr marL="9525" marR="9525" marT="9525" marB="0" anchor="ctr">
                    <a:noFill/>
                  </a:tcPr>
                </a:tc>
                <a:tc>
                  <a:txBody>
                    <a:bodyPr/>
                    <a:lstStyle/>
                    <a:p>
                      <a:pPr algn="ctr" fontAlgn="b"/>
                      <a:r>
                        <a:rPr lang="en-US" sz="1800" b="0" i="0" u="none" strike="noStrike" dirty="0">
                          <a:effectLst/>
                          <a:latin typeface="+mn-lt"/>
                        </a:rPr>
                        <a:t>17.1%</a:t>
                      </a:r>
                    </a:p>
                  </a:txBody>
                  <a:tcPr marL="9525" marR="9525" marT="9525" marB="0" anchor="ctr">
                    <a:noFill/>
                  </a:tcPr>
                </a:tc>
              </a:tr>
              <a:tr h="375760">
                <a:tc>
                  <a:txBody>
                    <a:bodyPr/>
                    <a:lstStyle/>
                    <a:p>
                      <a:pPr algn="l" rtl="0" fontAlgn="b"/>
                      <a:r>
                        <a:rPr lang="en-US" sz="1800" b="0" i="0" u="none" strike="noStrike" baseline="0" dirty="0">
                          <a:solidFill>
                            <a:srgbClr val="000000"/>
                          </a:solidFill>
                          <a:latin typeface="+mn-lt"/>
                        </a:rPr>
                        <a:t>Total</a:t>
                      </a:r>
                    </a:p>
                  </a:txBody>
                  <a:tcPr marL="9525" marR="9525" marT="9525" marB="0" anchor="ctr">
                    <a:noFill/>
                  </a:tcPr>
                </a:tc>
                <a:tc>
                  <a:txBody>
                    <a:bodyPr/>
                    <a:lstStyle/>
                    <a:p>
                      <a:pPr algn="ctr" rtl="0" fontAlgn="b"/>
                      <a:r>
                        <a:rPr lang="en-US" sz="1800" b="0" i="0" u="none" strike="noStrike">
                          <a:solidFill>
                            <a:srgbClr val="000000"/>
                          </a:solidFill>
                          <a:effectLst/>
                          <a:latin typeface="+mn-lt"/>
                        </a:rPr>
                        <a:t>6,724,540</a:t>
                      </a:r>
                    </a:p>
                  </a:txBody>
                  <a:tcPr marL="9525" marR="9525" marT="9525" marB="0" anchor="ctr">
                    <a:noFill/>
                  </a:tcPr>
                </a:tc>
                <a:tc>
                  <a:txBody>
                    <a:bodyPr/>
                    <a:lstStyle/>
                    <a:p>
                      <a:pPr algn="ctr" rtl="0" fontAlgn="b"/>
                      <a:r>
                        <a:rPr lang="en-US" sz="1800" b="0" i="0" u="none" strike="noStrike">
                          <a:solidFill>
                            <a:srgbClr val="000000"/>
                          </a:solidFill>
                          <a:effectLst/>
                          <a:latin typeface="+mn-lt"/>
                        </a:rPr>
                        <a:t>6,968,170</a:t>
                      </a:r>
                    </a:p>
                  </a:txBody>
                  <a:tcPr marL="9525" marR="9525" marT="9525" marB="0" anchor="ctr">
                    <a:noFill/>
                  </a:tcPr>
                </a:tc>
                <a:tc>
                  <a:txBody>
                    <a:bodyPr/>
                    <a:lstStyle/>
                    <a:p>
                      <a:pPr algn="ctr" fontAlgn="b"/>
                      <a:r>
                        <a:rPr lang="en-US" sz="1800" b="0" i="0" u="none" strike="noStrike">
                          <a:effectLst/>
                          <a:latin typeface="+mn-lt"/>
                        </a:rPr>
                        <a:t>243,630</a:t>
                      </a:r>
                    </a:p>
                  </a:txBody>
                  <a:tcPr marL="9525" marR="9525" marT="9525" marB="0" anchor="ctr">
                    <a:noFill/>
                  </a:tcPr>
                </a:tc>
                <a:tc>
                  <a:txBody>
                    <a:bodyPr/>
                    <a:lstStyle/>
                    <a:p>
                      <a:pPr algn="ctr" fontAlgn="b"/>
                      <a:r>
                        <a:rPr lang="en-US" sz="1800" b="0" i="0" u="none" strike="noStrike" dirty="0">
                          <a:effectLst/>
                          <a:latin typeface="+mn-lt"/>
                        </a:rPr>
                        <a:t>3.6%</a:t>
                      </a:r>
                    </a:p>
                  </a:txBody>
                  <a:tcPr marL="9525" marR="9525" marT="9525" marB="0" anchor="ctr">
                    <a:noFill/>
                  </a:tcPr>
                </a:tc>
              </a:tr>
            </a:tbl>
          </a:graphicData>
        </a:graphic>
      </p:graphicFrame>
    </p:spTree>
    <p:extLst>
      <p:ext uri="{BB962C8B-B14F-4D97-AF65-F5344CB8AC3E}">
        <p14:creationId xmlns:p14="http://schemas.microsoft.com/office/powerpoint/2010/main" val="3391643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Hispanic Growth</a:t>
            </a:r>
            <a:endParaRPr lang="en-US" sz="3200"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4080729834"/>
              </p:ext>
            </p:extLst>
          </p:nvPr>
        </p:nvGraphicFramePr>
        <p:xfrm>
          <a:off x="685800" y="17526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Percent Minority in 1990</a:t>
            </a:r>
            <a:endParaRPr lang="en-US" sz="3200" dirty="0"/>
          </a:p>
        </p:txBody>
      </p:sp>
      <p:pic>
        <p:nvPicPr>
          <p:cNvPr id="7" name="Picture 6"/>
          <p:cNvPicPr>
            <a:picLocks noChangeAspect="1"/>
          </p:cNvPicPr>
          <p:nvPr/>
        </p:nvPicPr>
        <p:blipFill>
          <a:blip r:embed="rId3"/>
          <a:stretch>
            <a:fillRect/>
          </a:stretch>
        </p:blipFill>
        <p:spPr>
          <a:xfrm>
            <a:off x="1034550" y="1181100"/>
            <a:ext cx="7295238" cy="5085714"/>
          </a:xfrm>
          <a:prstGeom prst="rect">
            <a:avLst/>
          </a:prstGeom>
        </p:spPr>
      </p:pic>
    </p:spTree>
    <p:extLst>
      <p:ext uri="{BB962C8B-B14F-4D97-AF65-F5344CB8AC3E}">
        <p14:creationId xmlns:p14="http://schemas.microsoft.com/office/powerpoint/2010/main" val="1380062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Percent Minority in 2000</a:t>
            </a:r>
            <a:endParaRPr lang="en-US" sz="3200" dirty="0"/>
          </a:p>
        </p:txBody>
      </p:sp>
      <p:pic>
        <p:nvPicPr>
          <p:cNvPr id="5" name="Picture 4"/>
          <p:cNvPicPr>
            <a:picLocks noChangeAspect="1"/>
          </p:cNvPicPr>
          <p:nvPr/>
        </p:nvPicPr>
        <p:blipFill>
          <a:blip r:embed="rId3"/>
          <a:stretch>
            <a:fillRect/>
          </a:stretch>
        </p:blipFill>
        <p:spPr>
          <a:xfrm>
            <a:off x="1107188" y="1181100"/>
            <a:ext cx="7238095" cy="5076190"/>
          </a:xfrm>
          <a:prstGeom prst="rect">
            <a:avLst/>
          </a:prstGeom>
        </p:spPr>
      </p:pic>
    </p:spTree>
    <p:extLst>
      <p:ext uri="{BB962C8B-B14F-4D97-AF65-F5344CB8AC3E}">
        <p14:creationId xmlns:p14="http://schemas.microsoft.com/office/powerpoint/2010/main" val="84893933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Percent Minority in 2010</a:t>
            </a:r>
            <a:endParaRPr lang="en-US" sz="3200" dirty="0"/>
          </a:p>
        </p:txBody>
      </p:sp>
      <p:pic>
        <p:nvPicPr>
          <p:cNvPr id="6" name="Picture 5"/>
          <p:cNvPicPr>
            <a:picLocks noChangeAspect="1"/>
          </p:cNvPicPr>
          <p:nvPr/>
        </p:nvPicPr>
        <p:blipFill>
          <a:blip r:embed="rId3"/>
          <a:stretch>
            <a:fillRect/>
          </a:stretch>
        </p:blipFill>
        <p:spPr>
          <a:xfrm>
            <a:off x="1012516" y="1181100"/>
            <a:ext cx="7295238" cy="5123809"/>
          </a:xfrm>
          <a:prstGeom prst="rect">
            <a:avLst/>
          </a:prstGeom>
        </p:spPr>
      </p:pic>
    </p:spTree>
    <p:extLst>
      <p:ext uri="{BB962C8B-B14F-4D97-AF65-F5344CB8AC3E}">
        <p14:creationId xmlns:p14="http://schemas.microsoft.com/office/powerpoint/2010/main" val="3028315137"/>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Percent Minority in 2014</a:t>
            </a:r>
            <a:endParaRPr lang="en-US" sz="3200" dirty="0"/>
          </a:p>
        </p:txBody>
      </p:sp>
      <p:pic>
        <p:nvPicPr>
          <p:cNvPr id="4" name="Picture 3"/>
          <p:cNvPicPr>
            <a:picLocks noChangeAspect="1"/>
          </p:cNvPicPr>
          <p:nvPr/>
        </p:nvPicPr>
        <p:blipFill>
          <a:blip r:embed="rId3"/>
          <a:stretch>
            <a:fillRect/>
          </a:stretch>
        </p:blipFill>
        <p:spPr>
          <a:xfrm>
            <a:off x="1113443" y="1181100"/>
            <a:ext cx="7247619" cy="5085714"/>
          </a:xfrm>
          <a:prstGeom prst="rect">
            <a:avLst/>
          </a:prstGeom>
        </p:spPr>
      </p:pic>
    </p:spTree>
    <p:extLst>
      <p:ext uri="{BB962C8B-B14F-4D97-AF65-F5344CB8AC3E}">
        <p14:creationId xmlns:p14="http://schemas.microsoft.com/office/powerpoint/2010/main" val="300791328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2950" y="643890"/>
            <a:ext cx="7772400" cy="1139190"/>
          </a:xfrm>
          <a:prstGeom prst="rect">
            <a:avLst/>
          </a:prstGeom>
        </p:spPr>
        <p:txBody>
          <a:bodyPr/>
          <a:lstStyle/>
          <a:p>
            <a:r>
              <a:rPr lang="en-US" dirty="0" smtClean="0"/>
              <a:t>Overview of Presentation</a:t>
            </a:r>
            <a:endParaRPr lang="en-US" dirty="0"/>
          </a:p>
        </p:txBody>
      </p:sp>
      <p:sp>
        <p:nvSpPr>
          <p:cNvPr id="5" name="TextBox 4"/>
          <p:cNvSpPr txBox="1"/>
          <p:nvPr/>
        </p:nvSpPr>
        <p:spPr>
          <a:xfrm>
            <a:off x="640080" y="2091690"/>
            <a:ext cx="7875270"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Some Big </a:t>
            </a:r>
            <a:r>
              <a:rPr lang="en-US" sz="3600" dirty="0"/>
              <a:t>E</a:t>
            </a:r>
            <a:r>
              <a:rPr lang="en-US" sz="3600" dirty="0" smtClean="0"/>
              <a:t>conomic </a:t>
            </a:r>
            <a:r>
              <a:rPr lang="en-US" sz="3600" dirty="0"/>
              <a:t>T</a:t>
            </a:r>
            <a:r>
              <a:rPr lang="en-US" sz="3600" dirty="0" smtClean="0"/>
              <a:t>rends</a:t>
            </a:r>
          </a:p>
          <a:p>
            <a:pPr marL="285750" indent="-285750">
              <a:buFont typeface="Arial" panose="020B0604020202020204" pitchFamily="34" charset="0"/>
              <a:buChar char="•"/>
            </a:pPr>
            <a:r>
              <a:rPr lang="en-US" sz="3600" dirty="0"/>
              <a:t>Economic Change</a:t>
            </a:r>
          </a:p>
          <a:p>
            <a:pPr marL="285750" indent="-285750">
              <a:buFont typeface="Arial" panose="020B0604020202020204" pitchFamily="34" charset="0"/>
              <a:buChar char="•"/>
            </a:pPr>
            <a:r>
              <a:rPr lang="en-US" sz="3600" dirty="0" smtClean="0"/>
              <a:t>Population Change (Counts, Geography)</a:t>
            </a:r>
          </a:p>
          <a:p>
            <a:pPr marL="285750" indent="-285750">
              <a:buFont typeface="Arial" panose="020B0604020202020204" pitchFamily="34" charset="0"/>
              <a:buChar char="•"/>
            </a:pPr>
            <a:r>
              <a:rPr lang="en-US" sz="3600" dirty="0" smtClean="0"/>
              <a:t>Demographic Change</a:t>
            </a:r>
          </a:p>
        </p:txBody>
      </p:sp>
    </p:spTree>
    <p:extLst>
      <p:ext uri="{BB962C8B-B14F-4D97-AF65-F5344CB8AC3E}">
        <p14:creationId xmlns:p14="http://schemas.microsoft.com/office/powerpoint/2010/main" val="295319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52" y="190500"/>
            <a:ext cx="7772400" cy="1143000"/>
          </a:xfrm>
        </p:spPr>
        <p:txBody>
          <a:bodyPr/>
          <a:lstStyle/>
          <a:p>
            <a:r>
              <a:rPr lang="en-US" sz="3200" dirty="0" smtClean="0"/>
              <a:t>Percent Hispanic in 2014 by County</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endParaRPr lang="en-US" sz="3200" dirty="0">
              <a:solidFill>
                <a:srgbClr val="FF0000"/>
              </a:solidFill>
            </a:endParaRPr>
          </a:p>
        </p:txBody>
      </p:sp>
      <p:pic>
        <p:nvPicPr>
          <p:cNvPr id="3" name="Picture 2"/>
          <p:cNvPicPr>
            <a:picLocks noChangeAspect="1"/>
          </p:cNvPicPr>
          <p:nvPr/>
        </p:nvPicPr>
        <p:blipFill>
          <a:blip r:embed="rId3"/>
          <a:stretch>
            <a:fillRect/>
          </a:stretch>
        </p:blipFill>
        <p:spPr>
          <a:xfrm>
            <a:off x="754728" y="762000"/>
            <a:ext cx="7827411" cy="54998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Median Age by Race/Ethnicity</a:t>
            </a:r>
            <a:endParaRPr lang="en-US" sz="3200" dirty="0"/>
          </a:p>
        </p:txBody>
      </p:sp>
      <p:graphicFrame>
        <p:nvGraphicFramePr>
          <p:cNvPr id="8" name="Chart Placeholder 7"/>
          <p:cNvGraphicFramePr>
            <a:graphicFrameLocks noGrp="1"/>
          </p:cNvGraphicFramePr>
          <p:nvPr>
            <p:ph type="chart" idx="1"/>
            <p:extLst>
              <p:ext uri="{D42A27DB-BD31-4B8C-83A1-F6EECF244321}">
                <p14:modId xmlns:p14="http://schemas.microsoft.com/office/powerpoint/2010/main" val="2132303301"/>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nvPr>
        </p:nvGraphicFramePr>
        <p:xfrm>
          <a:off x="319599" y="1908948"/>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a:xfrm>
            <a:off x="685800" y="514350"/>
            <a:ext cx="7772400" cy="7315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latin typeface="Arial" pitchFamily="34" charset="0"/>
                <a:cs typeface="Arial" pitchFamily="34" charset="0"/>
              </a:rPr>
              <a:t>The 65 and Over Population Will Double in 20 Years</a:t>
            </a:r>
            <a:endParaRPr lang="en-US" sz="2000" dirty="0"/>
          </a:p>
        </p:txBody>
      </p:sp>
      <p:sp>
        <p:nvSpPr>
          <p:cNvPr id="2" name="TextBox 1"/>
          <p:cNvSpPr txBox="1"/>
          <p:nvPr/>
        </p:nvSpPr>
        <p:spPr>
          <a:xfrm>
            <a:off x="5764407" y="1481628"/>
            <a:ext cx="1980029" cy="400110"/>
          </a:xfrm>
          <a:prstGeom prst="rect">
            <a:avLst/>
          </a:prstGeom>
          <a:noFill/>
        </p:spPr>
        <p:txBody>
          <a:bodyPr wrap="none" rtlCol="0">
            <a:spAutoFit/>
          </a:bodyPr>
          <a:lstStyle/>
          <a:p>
            <a:pPr algn="ctr">
              <a:defRPr sz="2160" b="0" i="0" u="none" strike="noStrike" kern="1200" baseline="0">
                <a:solidFill>
                  <a:prstClr val="black"/>
                </a:solidFill>
                <a:latin typeface="+mn-lt"/>
                <a:ea typeface="+mn-ea"/>
                <a:cs typeface="+mn-cs"/>
              </a:defRPr>
            </a:pPr>
            <a:r>
              <a:rPr lang="en-US" sz="1000" b="1" dirty="0">
                <a:latin typeface="Arial" pitchFamily="34" charset="0"/>
                <a:cs typeface="Arial" pitchFamily="34" charset="0"/>
              </a:rPr>
              <a:t>Decade Growth </a:t>
            </a:r>
            <a:r>
              <a:rPr lang="en-US" sz="1000" b="1" dirty="0" smtClean="0">
                <a:latin typeface="Arial" pitchFamily="34" charset="0"/>
                <a:cs typeface="Arial" pitchFamily="34" charset="0"/>
              </a:rPr>
              <a:t>Trends:</a:t>
            </a:r>
            <a:endParaRPr lang="en-US" sz="1000" b="1" dirty="0">
              <a:latin typeface="Arial" pitchFamily="34" charset="0"/>
              <a:cs typeface="Arial" pitchFamily="34" charset="0"/>
            </a:endParaRPr>
          </a:p>
          <a:p>
            <a:pPr algn="ctr">
              <a:defRPr sz="2160" b="0" i="0" u="none" strike="noStrike" kern="1200" baseline="0">
                <a:solidFill>
                  <a:prstClr val="black"/>
                </a:solidFill>
                <a:latin typeface="+mn-lt"/>
                <a:ea typeface="+mn-ea"/>
                <a:cs typeface="+mn-cs"/>
              </a:defRPr>
            </a:pPr>
            <a:r>
              <a:rPr lang="en-US" sz="1000" b="1" dirty="0">
                <a:latin typeface="Arial" pitchFamily="34" charset="0"/>
                <a:cs typeface="Arial" pitchFamily="34" charset="0"/>
              </a:rPr>
              <a:t>Total Population and Age 65</a:t>
            </a:r>
            <a:r>
              <a:rPr lang="en-US" sz="1000" b="1" dirty="0" smtClean="0">
                <a:latin typeface="Arial" pitchFamily="34" charset="0"/>
                <a:cs typeface="Arial" pitchFamily="34" charset="0"/>
              </a:rPr>
              <a:t>+</a:t>
            </a:r>
            <a:endParaRPr lang="en-US" sz="1000" b="1" dirty="0"/>
          </a:p>
        </p:txBody>
      </p:sp>
      <p:sp>
        <p:nvSpPr>
          <p:cNvPr id="6" name="TextBox 5"/>
          <p:cNvSpPr txBox="1"/>
          <p:nvPr/>
        </p:nvSpPr>
        <p:spPr>
          <a:xfrm>
            <a:off x="1595412" y="1481628"/>
            <a:ext cx="1728357" cy="400110"/>
          </a:xfrm>
          <a:prstGeom prst="rect">
            <a:avLst/>
          </a:prstGeom>
          <a:noFill/>
        </p:spPr>
        <p:txBody>
          <a:bodyPr wrap="none" rtlCol="0">
            <a:spAutoFit/>
          </a:bodyPr>
          <a:lstStyle/>
          <a:p>
            <a:pPr algn="ctr">
              <a:defRPr sz="2160" b="0" i="0" u="none" strike="noStrike" kern="1200" baseline="0">
                <a:solidFill>
                  <a:prstClr val="black"/>
                </a:solidFill>
                <a:latin typeface="+mn-lt"/>
                <a:ea typeface="+mn-ea"/>
                <a:cs typeface="+mn-cs"/>
              </a:defRPr>
            </a:pPr>
            <a:r>
              <a:rPr lang="en-US" sz="1000" b="1" dirty="0" smtClean="0">
                <a:latin typeface="Arial" pitchFamily="34" charset="0"/>
                <a:cs typeface="Arial" pitchFamily="34" charset="0"/>
              </a:rPr>
              <a:t>Growth in the Elderly </a:t>
            </a:r>
          </a:p>
          <a:p>
            <a:pPr algn="ctr">
              <a:defRPr sz="2160" b="0" i="0" u="none" strike="noStrike" kern="1200" baseline="0">
                <a:solidFill>
                  <a:prstClr val="black"/>
                </a:solidFill>
                <a:latin typeface="+mn-lt"/>
                <a:ea typeface="+mn-ea"/>
                <a:cs typeface="+mn-cs"/>
              </a:defRPr>
            </a:pPr>
            <a:r>
              <a:rPr lang="en-US" sz="1000" b="1" dirty="0" smtClean="0">
                <a:latin typeface="Arial" pitchFamily="34" charset="0"/>
                <a:cs typeface="Arial" pitchFamily="34" charset="0"/>
              </a:rPr>
              <a:t>Population by Age Group</a:t>
            </a:r>
            <a:endParaRPr lang="en-US" sz="1000" b="1" dirty="0"/>
          </a:p>
        </p:txBody>
      </p:sp>
      <p:sp>
        <p:nvSpPr>
          <p:cNvPr id="4" name="TextBox 3"/>
          <p:cNvSpPr txBox="1"/>
          <p:nvPr/>
        </p:nvSpPr>
        <p:spPr>
          <a:xfrm>
            <a:off x="2890324" y="2839403"/>
            <a:ext cx="516778" cy="215444"/>
          </a:xfrm>
          <a:prstGeom prst="rect">
            <a:avLst/>
          </a:prstGeom>
          <a:noFill/>
        </p:spPr>
        <p:txBody>
          <a:bodyPr wrap="square" rtlCol="0">
            <a:spAutoFit/>
          </a:bodyPr>
          <a:lstStyle/>
          <a:p>
            <a:r>
              <a:rPr lang="en-US" sz="800" dirty="0" smtClean="0">
                <a:solidFill>
                  <a:schemeClr val="tx2"/>
                </a:solidFill>
                <a:latin typeface="Arial Narrow" panose="020B0606020202030204" pitchFamily="34" charset="0"/>
              </a:rPr>
              <a:t>420,000</a:t>
            </a:r>
            <a:endParaRPr lang="en-US" sz="800" dirty="0">
              <a:solidFill>
                <a:schemeClr val="tx2"/>
              </a:solidFill>
              <a:latin typeface="Arial Narrow" panose="020B0606020202030204" pitchFamily="34" charset="0"/>
            </a:endParaRPr>
          </a:p>
        </p:txBody>
      </p:sp>
      <p:sp>
        <p:nvSpPr>
          <p:cNvPr id="11" name="TextBox 10"/>
          <p:cNvSpPr txBox="1"/>
          <p:nvPr/>
        </p:nvSpPr>
        <p:spPr>
          <a:xfrm>
            <a:off x="2452401" y="3578688"/>
            <a:ext cx="527019" cy="215444"/>
          </a:xfrm>
          <a:prstGeom prst="rect">
            <a:avLst/>
          </a:prstGeom>
          <a:noFill/>
        </p:spPr>
        <p:txBody>
          <a:bodyPr wrap="square" rtlCol="0">
            <a:spAutoFit/>
          </a:bodyPr>
          <a:lstStyle/>
          <a:p>
            <a:r>
              <a:rPr lang="en-US" sz="800" dirty="0" smtClean="0">
                <a:solidFill>
                  <a:schemeClr val="tx2"/>
                </a:solidFill>
                <a:latin typeface="Arial Narrow" panose="020B0606020202030204" pitchFamily="34" charset="0"/>
              </a:rPr>
              <a:t>426,400</a:t>
            </a:r>
            <a:endParaRPr lang="en-US" sz="800" dirty="0">
              <a:solidFill>
                <a:schemeClr val="tx2"/>
              </a:solidFill>
              <a:latin typeface="Arial Narrow" panose="020B0606020202030204" pitchFamily="34" charset="0"/>
            </a:endParaRPr>
          </a:p>
        </p:txBody>
      </p:sp>
      <p:sp>
        <p:nvSpPr>
          <p:cNvPr id="12" name="Left Brace 11"/>
          <p:cNvSpPr/>
          <p:nvPr/>
        </p:nvSpPr>
        <p:spPr>
          <a:xfrm>
            <a:off x="2890324" y="3348988"/>
            <a:ext cx="176021" cy="6751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graphicFrame>
        <p:nvGraphicFramePr>
          <p:cNvPr id="15" name="Chart 14"/>
          <p:cNvGraphicFramePr>
            <a:graphicFrameLocks/>
          </p:cNvGraphicFramePr>
          <p:nvPr>
            <p:extLst/>
          </p:nvPr>
        </p:nvGraphicFramePr>
        <p:xfrm>
          <a:off x="4724575" y="1908948"/>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6" name="Left Brace 15"/>
          <p:cNvSpPr/>
          <p:nvPr/>
        </p:nvSpPr>
        <p:spPr>
          <a:xfrm>
            <a:off x="3317819" y="2609554"/>
            <a:ext cx="176021" cy="6751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512561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04800" y="259243"/>
            <a:ext cx="8378825" cy="461665"/>
          </a:xfrm>
          <a:prstGeom prst="rect">
            <a:avLst/>
          </a:prstGeom>
          <a:noFill/>
          <a:ln w="9525">
            <a:noFill/>
            <a:miter lim="800000"/>
            <a:headEnd/>
            <a:tailEnd/>
          </a:ln>
          <a:effectLst/>
        </p:spPr>
        <p:txBody>
          <a:bodyPr>
            <a:spAutoFit/>
          </a:bodyPr>
          <a:lstStyle/>
          <a:p>
            <a:pPr algn="ctr"/>
            <a:r>
              <a:rPr lang="en-US" sz="2400" dirty="0" smtClean="0">
                <a:latin typeface="Arial" charset="0"/>
              </a:rPr>
              <a:t>Percent Aged 65+ in 2014</a:t>
            </a:r>
            <a:endParaRPr lang="en-US" sz="2400" dirty="0">
              <a:latin typeface="Arial" charset="0"/>
            </a:endParaRPr>
          </a:p>
        </p:txBody>
      </p:sp>
      <p:sp>
        <p:nvSpPr>
          <p:cNvPr id="3297" name="Rectangle 2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3"/>
          <a:stretch>
            <a:fillRect/>
          </a:stretch>
        </p:blipFill>
        <p:spPr>
          <a:xfrm>
            <a:off x="666562" y="720908"/>
            <a:ext cx="7655300" cy="5430510"/>
          </a:xfrm>
          <a:prstGeom prst="rect">
            <a:avLst/>
          </a:prstGeom>
        </p:spPr>
      </p:pic>
    </p:spTree>
    <p:extLst>
      <p:ext uri="{BB962C8B-B14F-4D97-AF65-F5344CB8AC3E}">
        <p14:creationId xmlns:p14="http://schemas.microsoft.com/office/powerpoint/2010/main" val="2217679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04800" y="259243"/>
            <a:ext cx="8378825" cy="461665"/>
          </a:xfrm>
          <a:prstGeom prst="rect">
            <a:avLst/>
          </a:prstGeom>
          <a:noFill/>
          <a:ln w="9525">
            <a:noFill/>
            <a:miter lim="800000"/>
            <a:headEnd/>
            <a:tailEnd/>
          </a:ln>
          <a:effectLst/>
        </p:spPr>
        <p:txBody>
          <a:bodyPr>
            <a:spAutoFit/>
          </a:bodyPr>
          <a:lstStyle/>
          <a:p>
            <a:pPr algn="ctr"/>
            <a:r>
              <a:rPr lang="en-US" sz="2400" dirty="0" smtClean="0">
                <a:latin typeface="Arial" charset="0"/>
              </a:rPr>
              <a:t>Percent Aged 65+ in 2040</a:t>
            </a:r>
            <a:endParaRPr lang="en-US" sz="2400" dirty="0">
              <a:latin typeface="Arial" charset="0"/>
            </a:endParaRPr>
          </a:p>
        </p:txBody>
      </p:sp>
      <p:sp>
        <p:nvSpPr>
          <p:cNvPr id="3297" name="Rectangle 2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stretch>
            <a:fillRect/>
          </a:stretch>
        </p:blipFill>
        <p:spPr>
          <a:xfrm>
            <a:off x="745212" y="720908"/>
            <a:ext cx="7653575" cy="538063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145" y="285524"/>
            <a:ext cx="8284029" cy="1143000"/>
          </a:xfrm>
        </p:spPr>
        <p:txBody>
          <a:bodyPr/>
          <a:lstStyle/>
          <a:p>
            <a:r>
              <a:rPr lang="en-US" sz="3200" dirty="0" smtClean="0"/>
              <a:t>Statewide Ratio of Working Age (19-64) To </a:t>
            </a:r>
            <a:br>
              <a:rPr lang="en-US" sz="3200" dirty="0" smtClean="0"/>
            </a:br>
            <a:r>
              <a:rPr lang="en-US" sz="3200" dirty="0" smtClean="0"/>
              <a:t>Non-Working Age Declines as Boomers Get Older</a:t>
            </a: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525070669"/>
              </p:ext>
            </p:extLst>
          </p:nvPr>
        </p:nvGraphicFramePr>
        <p:xfrm>
          <a:off x="706400" y="1949813"/>
          <a:ext cx="8105774" cy="39719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33400" y="6313714"/>
            <a:ext cx="4097532" cy="369332"/>
          </a:xfrm>
          <a:prstGeom prst="rect">
            <a:avLst/>
          </a:prstGeom>
          <a:noFill/>
        </p:spPr>
        <p:txBody>
          <a:bodyPr wrap="none" rtlCol="0">
            <a:spAutoFit/>
          </a:bodyPr>
          <a:lstStyle/>
          <a:p>
            <a:r>
              <a:rPr lang="en-US" dirty="0" smtClean="0"/>
              <a:t>Source:  Office of Financial Management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85800" y="514350"/>
            <a:ext cx="7772400" cy="7315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latin typeface="Arial" panose="020B0604020202020204" pitchFamily="34" charset="0"/>
                <a:cs typeface="Arial" panose="020B0604020202020204" pitchFamily="34" charset="0"/>
              </a:rPr>
              <a:t>An Aging Population Means More People to Support with  Fewer People to Support Them</a:t>
            </a:r>
            <a:endParaRPr lang="en-US" sz="20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nvPr>
        </p:nvGraphicFramePr>
        <p:xfrm>
          <a:off x="794658" y="1531041"/>
          <a:ext cx="7554684" cy="3789680"/>
        </p:xfrm>
        <a:graphic>
          <a:graphicData uri="http://schemas.openxmlformats.org/drawingml/2006/table">
            <a:tbl>
              <a:tblPr firstRow="1" bandRow="1">
                <a:tableStyleId>{5C22544A-7EE6-4342-B048-85BDC9FD1C3A}</a:tableStyleId>
              </a:tblPr>
              <a:tblGrid>
                <a:gridCol w="853318"/>
                <a:gridCol w="1227699"/>
                <a:gridCol w="1259562"/>
                <a:gridCol w="1259562"/>
                <a:gridCol w="456631"/>
                <a:gridCol w="1099299"/>
                <a:gridCol w="1398613"/>
              </a:tblGrid>
              <a:tr h="370840">
                <a:tc>
                  <a:txBody>
                    <a:bodyPr/>
                    <a:lstStyle/>
                    <a:p>
                      <a:r>
                        <a:rPr lang="en-US" sz="1200" dirty="0" smtClean="0">
                          <a:latin typeface="Arial" panose="020B0604020202020204" pitchFamily="34" charset="0"/>
                          <a:cs typeface="Arial" panose="020B0604020202020204" pitchFamily="34" charset="0"/>
                        </a:rPr>
                        <a:t>Year</a:t>
                      </a:r>
                      <a:endParaRPr lang="en-US" sz="1200" dirty="0">
                        <a:latin typeface="Arial" panose="020B0604020202020204" pitchFamily="34" charset="0"/>
                        <a:cs typeface="Arial" panose="020B0604020202020204" pitchFamily="34" charset="0"/>
                      </a:endParaRPr>
                    </a:p>
                  </a:txBody>
                  <a:tcPr anchor="b"/>
                </a:tc>
                <a:tc>
                  <a:txBody>
                    <a:bodyPr/>
                    <a:lstStyle/>
                    <a:p>
                      <a:pPr algn="r"/>
                      <a:r>
                        <a:rPr lang="en-US" sz="1200" dirty="0" smtClean="0">
                          <a:latin typeface="Arial" panose="020B0604020202020204" pitchFamily="34" charset="0"/>
                          <a:cs typeface="Arial" panose="020B0604020202020204" pitchFamily="34" charset="0"/>
                        </a:rPr>
                        <a:t>Child Dependency Ratio</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(0-17)</a:t>
                      </a:r>
                      <a:endParaRPr lang="en-US" sz="1200" dirty="0">
                        <a:latin typeface="Arial" panose="020B0604020202020204" pitchFamily="34" charset="0"/>
                        <a:cs typeface="Arial" panose="020B0604020202020204" pitchFamily="34" charset="0"/>
                      </a:endParaRPr>
                    </a:p>
                  </a:txBody>
                  <a:tcPr anchor="b"/>
                </a:tc>
                <a:tc>
                  <a:txBody>
                    <a:bodyPr/>
                    <a:lstStyle/>
                    <a:p>
                      <a:pPr algn="r"/>
                      <a:r>
                        <a:rPr lang="en-US" sz="1200" dirty="0" smtClean="0">
                          <a:latin typeface="Arial" panose="020B0604020202020204" pitchFamily="34" charset="0"/>
                          <a:cs typeface="Arial" panose="020B0604020202020204" pitchFamily="34" charset="0"/>
                        </a:rPr>
                        <a:t>Aged Dependency Ratio</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(65+)</a:t>
                      </a:r>
                      <a:endParaRPr lang="en-US" sz="1200" dirty="0">
                        <a:latin typeface="Arial" panose="020B0604020202020204" pitchFamily="34" charset="0"/>
                        <a:cs typeface="Arial" panose="020B0604020202020204" pitchFamily="34" charset="0"/>
                      </a:endParaRPr>
                    </a:p>
                  </a:txBody>
                  <a:tcPr anchor="b"/>
                </a:tc>
                <a:tc>
                  <a:txBody>
                    <a:bodyPr/>
                    <a:lstStyle/>
                    <a:p>
                      <a:pPr algn="r"/>
                      <a:r>
                        <a:rPr lang="en-US" sz="1200" dirty="0" smtClean="0">
                          <a:latin typeface="Arial" panose="020B0604020202020204" pitchFamily="34" charset="0"/>
                          <a:cs typeface="Arial" panose="020B0604020202020204" pitchFamily="34" charset="0"/>
                        </a:rPr>
                        <a:t>Total Dependency Ratio</a:t>
                      </a:r>
                      <a:endParaRPr lang="en-US" sz="1200" dirty="0">
                        <a:latin typeface="Arial" panose="020B0604020202020204" pitchFamily="34" charset="0"/>
                        <a:cs typeface="Arial" panose="020B0604020202020204" pitchFamily="34" charset="0"/>
                      </a:endParaRPr>
                    </a:p>
                  </a:txBody>
                  <a:tcPr anchor="b"/>
                </a:tc>
                <a:tc>
                  <a:txBody>
                    <a:bodyPr/>
                    <a:lstStyle/>
                    <a:p>
                      <a:pPr algn="r"/>
                      <a:endParaRPr lang="en-US" sz="1200" dirty="0">
                        <a:latin typeface="Arial" panose="020B0604020202020204" pitchFamily="34" charset="0"/>
                        <a:cs typeface="Arial" panose="020B0604020202020204" pitchFamily="34" charset="0"/>
                      </a:endParaRPr>
                    </a:p>
                  </a:txBody>
                  <a:tcPr anchor="b"/>
                </a:tc>
                <a:tc>
                  <a:txBody>
                    <a:bodyPr/>
                    <a:lstStyle/>
                    <a:p>
                      <a:pPr algn="r"/>
                      <a:r>
                        <a:rPr lang="en-US" sz="1200" dirty="0" smtClean="0">
                          <a:latin typeface="Arial" panose="020B0604020202020204" pitchFamily="34" charset="0"/>
                          <a:cs typeface="Arial" panose="020B0604020202020204" pitchFamily="34" charset="0"/>
                        </a:rPr>
                        <a:t>Total Dependents</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(Millions)</a:t>
                      </a:r>
                      <a:endParaRPr lang="en-US" sz="1200" dirty="0">
                        <a:latin typeface="Arial" panose="020B0604020202020204" pitchFamily="34" charset="0"/>
                        <a:cs typeface="Arial" panose="020B0604020202020204" pitchFamily="34" charset="0"/>
                      </a:endParaRPr>
                    </a:p>
                  </a:txBody>
                  <a:tcPr anchor="b"/>
                </a:tc>
                <a:tc>
                  <a:txBody>
                    <a:bodyPr/>
                    <a:lstStyle/>
                    <a:p>
                      <a:pPr algn="r"/>
                      <a:r>
                        <a:rPr lang="en-US" sz="1200" dirty="0" smtClean="0">
                          <a:latin typeface="Arial" panose="020B0604020202020204" pitchFamily="34" charset="0"/>
                          <a:cs typeface="Arial" panose="020B0604020202020204" pitchFamily="34" charset="0"/>
                        </a:rPr>
                        <a:t>Percent of Population of Working Age</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(18-64)</a:t>
                      </a:r>
                      <a:endParaRPr lang="en-US" sz="1200" dirty="0">
                        <a:latin typeface="Arial" panose="020B0604020202020204" pitchFamily="34" charset="0"/>
                        <a:cs typeface="Arial" panose="020B0604020202020204" pitchFamily="34" charset="0"/>
                      </a:endParaRPr>
                    </a:p>
                  </a:txBody>
                  <a:tcPr anchor="b"/>
                </a:tc>
              </a:tr>
              <a:tr h="370840">
                <a:tc>
                  <a:txBody>
                    <a:bodyPr/>
                    <a:lstStyle/>
                    <a:p>
                      <a:r>
                        <a:rPr lang="en-US" sz="1200" dirty="0" smtClean="0">
                          <a:latin typeface="Arial" panose="020B0604020202020204" pitchFamily="34" charset="0"/>
                          <a:cs typeface="Arial" panose="020B0604020202020204" pitchFamily="34" charset="0"/>
                        </a:rPr>
                        <a:t>1970</a:t>
                      </a:r>
                      <a:endParaRPr lang="en-US" sz="1200" dirty="0">
                        <a:latin typeface="Arial" panose="020B0604020202020204" pitchFamily="34" charset="0"/>
                        <a:cs typeface="Arial" panose="020B0604020202020204" pitchFamily="34" charset="0"/>
                      </a:endParaRPr>
                    </a:p>
                  </a:txBody>
                  <a:tcPr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60:100</a:t>
                      </a:r>
                    </a:p>
                  </a:txBody>
                  <a:tcPr marT="91440" marB="91440" anchor="ct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77:100</a:t>
                      </a:r>
                    </a:p>
                  </a:txBody>
                  <a:tcPr marT="91440" marB="91440" anchor="ctr"/>
                </a:tc>
                <a:tc>
                  <a:txBody>
                    <a:bodyPr/>
                    <a:lstStyle/>
                    <a:p>
                      <a:pPr algn="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smtClean="0">
                          <a:solidFill>
                            <a:srgbClr val="000000"/>
                          </a:solidFill>
                          <a:effectLst/>
                          <a:latin typeface="Arial" panose="020B0604020202020204" pitchFamily="34" charset="0"/>
                          <a:cs typeface="Arial" panose="020B0604020202020204" pitchFamily="34" charset="0"/>
                        </a:rPr>
                        <a:t>1.5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56.6%</a:t>
                      </a:r>
                    </a:p>
                  </a:txBody>
                  <a:tcPr marT="91440" marB="91440" anchor="ctr"/>
                </a:tc>
              </a:tr>
              <a:tr h="370840">
                <a:tc>
                  <a:txBody>
                    <a:bodyPr/>
                    <a:lstStyle/>
                    <a:p>
                      <a:r>
                        <a:rPr lang="en-US" sz="1200" dirty="0" smtClean="0">
                          <a:latin typeface="Arial" panose="020B0604020202020204" pitchFamily="34" charset="0"/>
                          <a:cs typeface="Arial" panose="020B0604020202020204" pitchFamily="34" charset="0"/>
                        </a:rPr>
                        <a:t>1980</a:t>
                      </a:r>
                      <a:endParaRPr lang="en-US" sz="1200" dirty="0">
                        <a:latin typeface="Arial" panose="020B0604020202020204" pitchFamily="34" charset="0"/>
                        <a:cs typeface="Arial" panose="020B0604020202020204" pitchFamily="34" charset="0"/>
                      </a:endParaRPr>
                    </a:p>
                  </a:txBody>
                  <a:tcPr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44:100</a:t>
                      </a:r>
                    </a:p>
                  </a:txBody>
                  <a:tcPr marT="91440" marB="91440" anchor="ct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17:100</a:t>
                      </a:r>
                    </a:p>
                  </a:txBody>
                  <a:tcPr marT="91440" marB="91440" anchor="ct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61:100</a:t>
                      </a:r>
                    </a:p>
                  </a:txBody>
                  <a:tcPr marT="91440" marB="91440" anchor="ctr"/>
                </a:tc>
                <a:tc>
                  <a:txBody>
                    <a:bodyPr/>
                    <a:lstStyle/>
                    <a:p>
                      <a:pPr algn="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smtClean="0">
                          <a:solidFill>
                            <a:srgbClr val="000000"/>
                          </a:solidFill>
                          <a:effectLst/>
                          <a:latin typeface="Arial" panose="020B0604020202020204" pitchFamily="34" charset="0"/>
                          <a:cs typeface="Arial" panose="020B0604020202020204" pitchFamily="34" charset="0"/>
                        </a:rPr>
                        <a:t>1.6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62.0%</a:t>
                      </a:r>
                    </a:p>
                  </a:txBody>
                  <a:tcPr marT="91440" marB="91440" anchor="ctr"/>
                </a:tc>
              </a:tr>
              <a:tr h="370840">
                <a:tc>
                  <a:txBody>
                    <a:bodyPr/>
                    <a:lstStyle/>
                    <a:p>
                      <a:r>
                        <a:rPr lang="en-US" sz="1200" dirty="0" smtClean="0">
                          <a:latin typeface="Arial" panose="020B0604020202020204" pitchFamily="34" charset="0"/>
                          <a:cs typeface="Arial" panose="020B0604020202020204" pitchFamily="34" charset="0"/>
                        </a:rPr>
                        <a:t>1990</a:t>
                      </a:r>
                      <a:endParaRPr lang="en-US" sz="1200" dirty="0">
                        <a:latin typeface="Arial" panose="020B0604020202020204" pitchFamily="34" charset="0"/>
                        <a:cs typeface="Arial" panose="020B0604020202020204" pitchFamily="34" charset="0"/>
                      </a:endParaRPr>
                    </a:p>
                  </a:txBody>
                  <a:tcPr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42:100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19:100</a:t>
                      </a:r>
                    </a:p>
                  </a:txBody>
                  <a:tcPr marT="91440" marB="91440" anchor="ct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61:100</a:t>
                      </a:r>
                    </a:p>
                  </a:txBody>
                  <a:tcPr marT="91440" marB="91440" anchor="ctr"/>
                </a:tc>
                <a:tc>
                  <a:txBody>
                    <a:bodyPr/>
                    <a:lstStyle/>
                    <a:p>
                      <a:pPr algn="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smtClean="0">
                          <a:solidFill>
                            <a:srgbClr val="000000"/>
                          </a:solidFill>
                          <a:effectLst/>
                          <a:latin typeface="Arial" panose="020B0604020202020204" pitchFamily="34" charset="0"/>
                          <a:cs typeface="Arial" panose="020B0604020202020204" pitchFamily="34" charset="0"/>
                        </a:rPr>
                        <a:t>1.8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62.2%</a:t>
                      </a:r>
                    </a:p>
                  </a:txBody>
                  <a:tcPr marT="91440" marB="91440" anchor="ctr"/>
                </a:tc>
              </a:tr>
              <a:tr h="370840">
                <a:tc>
                  <a:txBody>
                    <a:bodyPr/>
                    <a:lstStyle/>
                    <a:p>
                      <a:r>
                        <a:rPr lang="en-US" sz="1200" dirty="0" smtClean="0">
                          <a:latin typeface="Arial" panose="020B0604020202020204" pitchFamily="34" charset="0"/>
                          <a:cs typeface="Arial" panose="020B0604020202020204" pitchFamily="34" charset="0"/>
                        </a:rPr>
                        <a:t>2000</a:t>
                      </a:r>
                      <a:endParaRPr lang="en-US" sz="1200" dirty="0">
                        <a:latin typeface="Arial" panose="020B0604020202020204" pitchFamily="34" charset="0"/>
                        <a:cs typeface="Arial" panose="020B0604020202020204" pitchFamily="34" charset="0"/>
                      </a:endParaRPr>
                    </a:p>
                  </a:txBody>
                  <a:tcPr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41:100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18:100</a:t>
                      </a:r>
                    </a:p>
                  </a:txBody>
                  <a:tcPr marT="91440" marB="91440" anchor="ct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59:100</a:t>
                      </a:r>
                    </a:p>
                  </a:txBody>
                  <a:tcPr marT="91440" marB="91440" anchor="ctr"/>
                </a:tc>
                <a:tc>
                  <a:txBody>
                    <a:bodyPr/>
                    <a:lstStyle/>
                    <a:p>
                      <a:pPr algn="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smtClean="0">
                          <a:solidFill>
                            <a:srgbClr val="000000"/>
                          </a:solidFill>
                          <a:effectLst/>
                          <a:latin typeface="Arial" panose="020B0604020202020204" pitchFamily="34" charset="0"/>
                          <a:cs typeface="Arial" panose="020B0604020202020204" pitchFamily="34" charset="0"/>
                        </a:rPr>
                        <a:t>2.2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63.1%</a:t>
                      </a:r>
                    </a:p>
                  </a:txBody>
                  <a:tcPr marT="91440" marB="91440" anchor="ctr"/>
                </a:tc>
              </a:tr>
              <a:tr h="370840">
                <a:tc>
                  <a:txBody>
                    <a:bodyPr/>
                    <a:lstStyle/>
                    <a:p>
                      <a:r>
                        <a:rPr lang="en-US" sz="1200" dirty="0" smtClean="0">
                          <a:latin typeface="Arial" panose="020B0604020202020204" pitchFamily="34" charset="0"/>
                          <a:cs typeface="Arial" panose="020B0604020202020204" pitchFamily="34" charset="0"/>
                        </a:rPr>
                        <a:t>2010</a:t>
                      </a:r>
                      <a:endParaRPr lang="en-US" sz="1200" dirty="0">
                        <a:latin typeface="Arial" panose="020B0604020202020204" pitchFamily="34" charset="0"/>
                        <a:cs typeface="Arial" panose="020B0604020202020204" pitchFamily="34" charset="0"/>
                      </a:endParaRPr>
                    </a:p>
                  </a:txBody>
                  <a:tcPr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37:100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19:100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56:100</a:t>
                      </a:r>
                    </a:p>
                  </a:txBody>
                  <a:tcPr marT="91440" marB="91440" anchor="ctr"/>
                </a:tc>
                <a:tc>
                  <a:txBody>
                    <a:bodyPr/>
                    <a:lstStyle/>
                    <a:p>
                      <a:pPr algn="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smtClean="0">
                          <a:solidFill>
                            <a:srgbClr val="000000"/>
                          </a:solidFill>
                          <a:effectLst/>
                          <a:latin typeface="Arial" panose="020B0604020202020204" pitchFamily="34" charset="0"/>
                          <a:cs typeface="Arial" panose="020B0604020202020204" pitchFamily="34" charset="0"/>
                        </a:rPr>
                        <a:t>2.4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64.2%</a:t>
                      </a:r>
                    </a:p>
                  </a:txBody>
                  <a:tcPr marT="91440" marB="91440" anchor="ctr"/>
                </a:tc>
              </a:tr>
              <a:tr h="370840">
                <a:tc>
                  <a:txBody>
                    <a:bodyPr/>
                    <a:lstStyle/>
                    <a:p>
                      <a:r>
                        <a:rPr lang="en-US" sz="1200" dirty="0" smtClean="0">
                          <a:latin typeface="Arial" panose="020B0604020202020204" pitchFamily="34" charset="0"/>
                          <a:cs typeface="Arial" panose="020B0604020202020204" pitchFamily="34" charset="0"/>
                        </a:rPr>
                        <a:t>2020</a:t>
                      </a:r>
                      <a:endParaRPr lang="en-US" sz="1200" dirty="0">
                        <a:latin typeface="Arial" panose="020B0604020202020204" pitchFamily="34" charset="0"/>
                        <a:cs typeface="Arial" panose="020B0604020202020204" pitchFamily="34" charset="0"/>
                      </a:endParaRPr>
                    </a:p>
                  </a:txBody>
                  <a:tcPr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37:100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28:100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65:100</a:t>
                      </a:r>
                    </a:p>
                  </a:txBody>
                  <a:tcPr marT="91440" marB="91440" anchor="ctr"/>
                </a:tc>
                <a:tc>
                  <a:txBody>
                    <a:bodyPr/>
                    <a:lstStyle/>
                    <a:p>
                      <a:pPr algn="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smtClean="0">
                          <a:solidFill>
                            <a:srgbClr val="000000"/>
                          </a:solidFill>
                          <a:effectLst/>
                          <a:latin typeface="Arial" panose="020B0604020202020204" pitchFamily="34" charset="0"/>
                          <a:cs typeface="Arial" panose="020B0604020202020204" pitchFamily="34" charset="0"/>
                        </a:rPr>
                        <a:t>2.9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60.7%</a:t>
                      </a:r>
                    </a:p>
                  </a:txBody>
                  <a:tcPr marT="91440" marB="91440" anchor="ctr"/>
                </a:tc>
              </a:tr>
              <a:tr h="370840">
                <a:tc>
                  <a:txBody>
                    <a:bodyPr/>
                    <a:lstStyle/>
                    <a:p>
                      <a:r>
                        <a:rPr lang="en-US" sz="1200" dirty="0" smtClean="0">
                          <a:latin typeface="Arial" panose="020B0604020202020204" pitchFamily="34" charset="0"/>
                          <a:cs typeface="Arial" panose="020B0604020202020204" pitchFamily="34" charset="0"/>
                        </a:rPr>
                        <a:t>2030</a:t>
                      </a:r>
                      <a:endParaRPr lang="en-US" sz="1200" dirty="0">
                        <a:latin typeface="Arial" panose="020B0604020202020204" pitchFamily="34" charset="0"/>
                        <a:cs typeface="Arial" panose="020B0604020202020204" pitchFamily="34" charset="0"/>
                      </a:endParaRPr>
                    </a:p>
                  </a:txBody>
                  <a:tcPr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39:100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36:100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74:100</a:t>
                      </a:r>
                    </a:p>
                  </a:txBody>
                  <a:tcPr marT="91440" marB="91440" anchor="ctr"/>
                </a:tc>
                <a:tc>
                  <a:txBody>
                    <a:bodyPr/>
                    <a:lstStyle/>
                    <a:p>
                      <a:pPr algn="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smtClean="0">
                          <a:solidFill>
                            <a:srgbClr val="000000"/>
                          </a:solidFill>
                          <a:effectLst/>
                          <a:latin typeface="Arial" panose="020B0604020202020204" pitchFamily="34" charset="0"/>
                          <a:cs typeface="Arial" panose="020B0604020202020204" pitchFamily="34" charset="0"/>
                        </a:rPr>
                        <a:t>3.5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57.3%</a:t>
                      </a:r>
                    </a:p>
                  </a:txBody>
                  <a:tcPr marT="91440" marB="91440" anchor="ctr"/>
                </a:tc>
              </a:tr>
              <a:tr h="370840">
                <a:tc>
                  <a:txBody>
                    <a:bodyPr/>
                    <a:lstStyle/>
                    <a:p>
                      <a:r>
                        <a:rPr lang="en-US" sz="1200" dirty="0" smtClean="0">
                          <a:latin typeface="Arial" panose="020B0604020202020204" pitchFamily="34" charset="0"/>
                          <a:cs typeface="Arial" panose="020B0604020202020204" pitchFamily="34" charset="0"/>
                        </a:rPr>
                        <a:t>2040</a:t>
                      </a:r>
                      <a:endParaRPr lang="en-US" sz="1200" dirty="0">
                        <a:latin typeface="Arial" panose="020B0604020202020204" pitchFamily="34" charset="0"/>
                        <a:cs typeface="Arial" panose="020B0604020202020204" pitchFamily="34" charset="0"/>
                      </a:endParaRPr>
                    </a:p>
                  </a:txBody>
                  <a:tcPr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39:100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37:100</a:t>
                      </a: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76:100</a:t>
                      </a:r>
                    </a:p>
                  </a:txBody>
                  <a:tcPr marT="91440" marB="91440" anchor="ctr"/>
                </a:tc>
                <a:tc>
                  <a:txBody>
                    <a:bodyPr/>
                    <a:lstStyle/>
                    <a:p>
                      <a:pPr algn="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smtClean="0">
                          <a:solidFill>
                            <a:srgbClr val="000000"/>
                          </a:solidFill>
                          <a:effectLst/>
                          <a:latin typeface="Arial" panose="020B0604020202020204" pitchFamily="34" charset="0"/>
                          <a:cs typeface="Arial" panose="020B0604020202020204" pitchFamily="34" charset="0"/>
                        </a:rPr>
                        <a:t>3.8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56.9%</a:t>
                      </a:r>
                    </a:p>
                  </a:txBody>
                  <a:tcPr marT="91440" marB="91440" anchor="ctr"/>
                </a:tc>
              </a:tr>
            </a:tbl>
          </a:graphicData>
        </a:graphic>
      </p:graphicFrame>
      <p:sp>
        <p:nvSpPr>
          <p:cNvPr id="3" name="TextBox 2"/>
          <p:cNvSpPr txBox="1"/>
          <p:nvPr/>
        </p:nvSpPr>
        <p:spPr>
          <a:xfrm>
            <a:off x="818866" y="5663821"/>
            <a:ext cx="7342495" cy="461665"/>
          </a:xfrm>
          <a:prstGeom prst="rect">
            <a:avLst/>
          </a:prstGeom>
          <a:noFill/>
        </p:spPr>
        <p:txBody>
          <a:bodyPr wrap="square" rtlCol="0">
            <a:spAutoFit/>
          </a:bodyPr>
          <a:lstStyle/>
          <a:p>
            <a:r>
              <a:rPr lang="en-US" sz="1200" dirty="0" smtClean="0"/>
              <a:t>Dependency ratio measures how many dependent persons (aged 0-17 and 65 and over) per one hundred working age people (aged 18-64)</a:t>
            </a:r>
            <a:endParaRPr lang="en-US" sz="1200" dirty="0"/>
          </a:p>
        </p:txBody>
      </p:sp>
    </p:spTree>
    <p:extLst>
      <p:ext uri="{BB962C8B-B14F-4D97-AF65-F5344CB8AC3E}">
        <p14:creationId xmlns:p14="http://schemas.microsoft.com/office/powerpoint/2010/main" val="126944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2014 Median Household Income by Race/Ethnicity of Householder</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083795155"/>
              </p:ext>
            </p:extLst>
          </p:nvPr>
        </p:nvGraphicFramePr>
        <p:xfrm>
          <a:off x="999922" y="1616751"/>
          <a:ext cx="6677229" cy="4617720"/>
        </p:xfrm>
        <a:graphic>
          <a:graphicData uri="http://schemas.openxmlformats.org/drawingml/2006/table">
            <a:tbl>
              <a:tblPr firstRow="1" bandRow="1">
                <a:tableStyleId>{69012ECD-51FC-41F1-AA8D-1B2483CD663E}</a:tableStyleId>
              </a:tblPr>
              <a:tblGrid>
                <a:gridCol w="3861707"/>
                <a:gridCol w="1529646"/>
                <a:gridCol w="1285876"/>
              </a:tblGrid>
              <a:tr h="0">
                <a:tc>
                  <a:txBody>
                    <a:bodyPr/>
                    <a:lstStyle/>
                    <a:p>
                      <a:r>
                        <a:rPr lang="en-US" dirty="0" smtClean="0"/>
                        <a:t>Race/Ethnicity</a:t>
                      </a:r>
                      <a:endParaRPr lang="en-US" dirty="0"/>
                    </a:p>
                  </a:txBody>
                  <a:tcPr/>
                </a:tc>
                <a:tc>
                  <a:txBody>
                    <a:bodyPr/>
                    <a:lstStyle/>
                    <a:p>
                      <a:pPr algn="ctr"/>
                      <a:r>
                        <a:rPr lang="en-US" dirty="0" smtClean="0"/>
                        <a:t>2014</a:t>
                      </a:r>
                      <a:r>
                        <a:rPr lang="en-US" baseline="0" dirty="0" smtClean="0"/>
                        <a:t> Median Income</a:t>
                      </a:r>
                      <a:endParaRPr lang="en-US" dirty="0"/>
                    </a:p>
                  </a:txBody>
                  <a:tcPr/>
                </a:tc>
                <a:tc>
                  <a:txBody>
                    <a:bodyPr/>
                    <a:lstStyle/>
                    <a:p>
                      <a:pPr algn="ctr"/>
                      <a:r>
                        <a:rPr lang="en-US" dirty="0" smtClean="0">
                          <a:solidFill>
                            <a:schemeClr val="bg1"/>
                          </a:solidFill>
                        </a:rPr>
                        <a:t>% of</a:t>
                      </a:r>
                      <a:r>
                        <a:rPr lang="en-US" baseline="0" dirty="0" smtClean="0">
                          <a:solidFill>
                            <a:schemeClr val="bg1"/>
                          </a:solidFill>
                        </a:rPr>
                        <a:t> NH White </a:t>
                      </a:r>
                      <a:endParaRPr lang="en-US" dirty="0">
                        <a:solidFill>
                          <a:schemeClr val="bg1"/>
                        </a:solidFill>
                      </a:endParaRPr>
                    </a:p>
                  </a:txBody>
                  <a:tcPr/>
                </a:tc>
              </a:tr>
              <a:tr h="370840">
                <a:tc>
                  <a:txBody>
                    <a:bodyPr/>
                    <a:lstStyle/>
                    <a:p>
                      <a:r>
                        <a:rPr lang="en-US" dirty="0" smtClean="0"/>
                        <a:t>White (alone)</a:t>
                      </a:r>
                      <a:endParaRPr lang="en-US" dirty="0"/>
                    </a:p>
                  </a:txBody>
                  <a:tcPr/>
                </a:tc>
                <a:tc>
                  <a:txBody>
                    <a:bodyPr/>
                    <a:lstStyle/>
                    <a:p>
                      <a:pPr algn="ctr" rtl="0" fontAlgn="t"/>
                      <a:r>
                        <a:rPr lang="en-US" sz="1800" b="0" i="0" u="none" strike="noStrike" dirty="0">
                          <a:solidFill>
                            <a:srgbClr val="000000"/>
                          </a:solidFill>
                          <a:effectLst/>
                          <a:latin typeface="Calibri" panose="020F0502020204030204" pitchFamily="34" charset="0"/>
                        </a:rPr>
                        <a:t>$62,357 </a:t>
                      </a:r>
                    </a:p>
                  </a:txBody>
                  <a:tcPr marL="9525" marR="9525" marT="9525" marB="0"/>
                </a:tc>
                <a:tc>
                  <a:txBody>
                    <a:bodyPr/>
                    <a:lstStyle/>
                    <a:p>
                      <a:pPr algn="ctr" fontAlgn="t"/>
                      <a:r>
                        <a:rPr lang="en-US" sz="1800" b="0" i="0" u="none" strike="noStrike" dirty="0">
                          <a:solidFill>
                            <a:srgbClr val="000000"/>
                          </a:solidFill>
                          <a:effectLst/>
                          <a:latin typeface="Calibri" panose="020F0502020204030204" pitchFamily="34" charset="0"/>
                        </a:rPr>
                        <a:t>98%</a:t>
                      </a:r>
                    </a:p>
                  </a:txBody>
                  <a:tcPr marL="9525" marR="9525" marT="9525" marB="0"/>
                </a:tc>
              </a:tr>
              <a:tr h="370840">
                <a:tc>
                  <a:txBody>
                    <a:bodyPr/>
                    <a:lstStyle/>
                    <a:p>
                      <a:r>
                        <a:rPr lang="en-US" dirty="0" smtClean="0"/>
                        <a:t>African</a:t>
                      </a:r>
                      <a:r>
                        <a:rPr lang="en-US" baseline="0" dirty="0" smtClean="0"/>
                        <a:t> American/Black (alone)</a:t>
                      </a:r>
                      <a:endParaRPr lang="en-US" dirty="0"/>
                    </a:p>
                  </a:txBody>
                  <a:tcPr/>
                </a:tc>
                <a:tc>
                  <a:txBody>
                    <a:bodyPr/>
                    <a:lstStyle/>
                    <a:p>
                      <a:pPr algn="ctr" rtl="0" fontAlgn="t"/>
                      <a:r>
                        <a:rPr lang="en-US" sz="1800" b="0" i="0" u="none" strike="noStrike">
                          <a:solidFill>
                            <a:srgbClr val="000000"/>
                          </a:solidFill>
                          <a:effectLst/>
                          <a:latin typeface="Calibri" panose="020F0502020204030204" pitchFamily="34" charset="0"/>
                        </a:rPr>
                        <a:t>$43,296 </a:t>
                      </a:r>
                    </a:p>
                  </a:txBody>
                  <a:tcPr marL="9525" marR="9525" marT="9525" marB="0"/>
                </a:tc>
                <a:tc>
                  <a:txBody>
                    <a:bodyPr/>
                    <a:lstStyle/>
                    <a:p>
                      <a:pPr algn="ctr" fontAlgn="t"/>
                      <a:r>
                        <a:rPr lang="en-US" sz="1800" b="0" i="0" u="none" strike="noStrike" dirty="0">
                          <a:solidFill>
                            <a:srgbClr val="000000"/>
                          </a:solidFill>
                          <a:effectLst/>
                          <a:latin typeface="Calibri" panose="020F0502020204030204" pitchFamily="34" charset="0"/>
                        </a:rPr>
                        <a:t>68%</a:t>
                      </a:r>
                    </a:p>
                  </a:txBody>
                  <a:tcPr marL="9525" marR="9525" marT="9525" marB="0"/>
                </a:tc>
              </a:tr>
              <a:tr h="370840">
                <a:tc>
                  <a:txBody>
                    <a:bodyPr/>
                    <a:lstStyle/>
                    <a:p>
                      <a:r>
                        <a:rPr lang="en-US" dirty="0" smtClean="0"/>
                        <a:t>American Indian/Alaska</a:t>
                      </a:r>
                      <a:r>
                        <a:rPr lang="en-US" baseline="0" dirty="0" smtClean="0"/>
                        <a:t> Native (alone)</a:t>
                      </a:r>
                      <a:endParaRPr lang="en-US" dirty="0"/>
                    </a:p>
                  </a:txBody>
                  <a:tcPr/>
                </a:tc>
                <a:tc>
                  <a:txBody>
                    <a:bodyPr/>
                    <a:lstStyle/>
                    <a:p>
                      <a:pPr algn="ctr" rtl="0" fontAlgn="t"/>
                      <a:r>
                        <a:rPr lang="en-US" sz="1800" b="0" i="0" u="none" strike="noStrike">
                          <a:solidFill>
                            <a:srgbClr val="000000"/>
                          </a:solidFill>
                          <a:effectLst/>
                          <a:latin typeface="Calibri" panose="020F0502020204030204" pitchFamily="34" charset="0"/>
                        </a:rPr>
                        <a:t>$37,856 </a:t>
                      </a:r>
                    </a:p>
                  </a:txBody>
                  <a:tcPr marL="9525" marR="9525" marT="9525" marB="0"/>
                </a:tc>
                <a:tc>
                  <a:txBody>
                    <a:bodyPr/>
                    <a:lstStyle/>
                    <a:p>
                      <a:pPr algn="ctr" fontAlgn="t"/>
                      <a:r>
                        <a:rPr lang="en-US" sz="1800" b="0" i="0" u="none" strike="noStrike" dirty="0">
                          <a:solidFill>
                            <a:srgbClr val="000000"/>
                          </a:solidFill>
                          <a:effectLst/>
                          <a:latin typeface="Calibri" panose="020F0502020204030204" pitchFamily="34" charset="0"/>
                        </a:rPr>
                        <a:t>60%</a:t>
                      </a:r>
                    </a:p>
                  </a:txBody>
                  <a:tcPr marL="9525" marR="9525" marT="9525" marB="0"/>
                </a:tc>
              </a:tr>
              <a:tr h="370840">
                <a:tc>
                  <a:txBody>
                    <a:bodyPr/>
                    <a:lstStyle/>
                    <a:p>
                      <a:r>
                        <a:rPr lang="en-US" dirty="0" smtClean="0"/>
                        <a:t>Asian (alone)</a:t>
                      </a:r>
                      <a:endParaRPr lang="en-US" dirty="0"/>
                    </a:p>
                  </a:txBody>
                  <a:tcPr/>
                </a:tc>
                <a:tc>
                  <a:txBody>
                    <a:bodyPr/>
                    <a:lstStyle/>
                    <a:p>
                      <a:pPr algn="ctr" rtl="0" fontAlgn="t"/>
                      <a:r>
                        <a:rPr lang="en-US" sz="1800" b="0" i="0" u="none" strike="noStrike">
                          <a:solidFill>
                            <a:srgbClr val="000000"/>
                          </a:solidFill>
                          <a:effectLst/>
                          <a:latin typeface="Calibri" panose="020F0502020204030204" pitchFamily="34" charset="0"/>
                        </a:rPr>
                        <a:t>$75,039 </a:t>
                      </a:r>
                    </a:p>
                  </a:txBody>
                  <a:tcPr marL="9525" marR="9525" marT="9525" marB="0"/>
                </a:tc>
                <a:tc>
                  <a:txBody>
                    <a:bodyPr/>
                    <a:lstStyle/>
                    <a:p>
                      <a:pPr algn="ctr" fontAlgn="t"/>
                      <a:r>
                        <a:rPr lang="en-US" sz="1800" b="0" i="0" u="none" strike="noStrike" dirty="0">
                          <a:solidFill>
                            <a:srgbClr val="000000"/>
                          </a:solidFill>
                          <a:effectLst/>
                          <a:latin typeface="Calibri" panose="020F0502020204030204" pitchFamily="34" charset="0"/>
                        </a:rPr>
                        <a:t>118%</a:t>
                      </a:r>
                    </a:p>
                  </a:txBody>
                  <a:tcPr marL="9525" marR="9525" marT="9525" marB="0"/>
                </a:tc>
              </a:tr>
              <a:tr h="370840">
                <a:tc>
                  <a:txBody>
                    <a:bodyPr/>
                    <a:lstStyle/>
                    <a:p>
                      <a:r>
                        <a:rPr lang="en-US" dirty="0" smtClean="0"/>
                        <a:t>Native Hawaiian and Other Pacific Islander (alone)</a:t>
                      </a:r>
                      <a:endParaRPr lang="en-US" dirty="0"/>
                    </a:p>
                  </a:txBody>
                  <a:tcPr/>
                </a:tc>
                <a:tc>
                  <a:txBody>
                    <a:bodyPr/>
                    <a:lstStyle/>
                    <a:p>
                      <a:pPr algn="ctr" rtl="0" fontAlgn="t"/>
                      <a:r>
                        <a:rPr lang="en-US" sz="1800" b="0" i="0" u="none" strike="noStrike">
                          <a:solidFill>
                            <a:srgbClr val="000000"/>
                          </a:solidFill>
                          <a:effectLst/>
                          <a:latin typeface="Calibri" panose="020F0502020204030204" pitchFamily="34" charset="0"/>
                        </a:rPr>
                        <a:t>$55,027 </a:t>
                      </a:r>
                    </a:p>
                  </a:txBody>
                  <a:tcPr marL="9525" marR="9525" marT="9525" marB="0"/>
                </a:tc>
                <a:tc>
                  <a:txBody>
                    <a:bodyPr/>
                    <a:lstStyle/>
                    <a:p>
                      <a:pPr algn="ctr" fontAlgn="t"/>
                      <a:r>
                        <a:rPr lang="en-US" sz="1800" b="0" i="0" u="none" strike="noStrike" dirty="0">
                          <a:solidFill>
                            <a:srgbClr val="000000"/>
                          </a:solidFill>
                          <a:effectLst/>
                          <a:latin typeface="Calibri" panose="020F0502020204030204" pitchFamily="34" charset="0"/>
                        </a:rPr>
                        <a:t>87%</a:t>
                      </a:r>
                    </a:p>
                  </a:txBody>
                  <a:tcPr marL="9525" marR="9525" marT="9525" marB="0"/>
                </a:tc>
              </a:tr>
              <a:tr h="370840">
                <a:tc>
                  <a:txBody>
                    <a:bodyPr/>
                    <a:lstStyle/>
                    <a:p>
                      <a:r>
                        <a:rPr lang="en-US" dirty="0" smtClean="0"/>
                        <a:t>Some other</a:t>
                      </a:r>
                      <a:r>
                        <a:rPr lang="en-US" baseline="0" dirty="0" smtClean="0"/>
                        <a:t> race (alone)</a:t>
                      </a:r>
                      <a:endParaRPr lang="en-US" dirty="0"/>
                    </a:p>
                  </a:txBody>
                  <a:tcPr/>
                </a:tc>
                <a:tc>
                  <a:txBody>
                    <a:bodyPr/>
                    <a:lstStyle/>
                    <a:p>
                      <a:pPr algn="ctr" rtl="0" fontAlgn="t"/>
                      <a:r>
                        <a:rPr lang="en-US" sz="1800" b="0" i="0" u="none" strike="noStrike">
                          <a:solidFill>
                            <a:srgbClr val="000000"/>
                          </a:solidFill>
                          <a:effectLst/>
                          <a:latin typeface="Calibri" panose="020F0502020204030204" pitchFamily="34" charset="0"/>
                        </a:rPr>
                        <a:t>$45,208 </a:t>
                      </a:r>
                    </a:p>
                  </a:txBody>
                  <a:tcPr marL="9525" marR="9525" marT="9525" marB="0"/>
                </a:tc>
                <a:tc>
                  <a:txBody>
                    <a:bodyPr/>
                    <a:lstStyle/>
                    <a:p>
                      <a:pPr algn="ctr" fontAlgn="t"/>
                      <a:r>
                        <a:rPr lang="en-US" sz="1800" b="0" i="0" u="none" strike="noStrike" dirty="0">
                          <a:solidFill>
                            <a:srgbClr val="000000"/>
                          </a:solidFill>
                          <a:effectLst/>
                          <a:latin typeface="Calibri" panose="020F0502020204030204" pitchFamily="34" charset="0"/>
                        </a:rPr>
                        <a:t>71%</a:t>
                      </a:r>
                    </a:p>
                  </a:txBody>
                  <a:tcPr marL="9525" marR="9525" marT="9525" marB="0"/>
                </a:tc>
              </a:tr>
              <a:tr h="370840">
                <a:tc>
                  <a:txBody>
                    <a:bodyPr/>
                    <a:lstStyle/>
                    <a:p>
                      <a:r>
                        <a:rPr lang="en-US" dirty="0" smtClean="0"/>
                        <a:t>Two or</a:t>
                      </a:r>
                      <a:r>
                        <a:rPr lang="en-US" baseline="0" dirty="0" smtClean="0"/>
                        <a:t> more races</a:t>
                      </a:r>
                      <a:endParaRPr lang="en-US" dirty="0"/>
                    </a:p>
                  </a:txBody>
                  <a:tcPr/>
                </a:tc>
                <a:tc>
                  <a:txBody>
                    <a:bodyPr/>
                    <a:lstStyle/>
                    <a:p>
                      <a:pPr algn="ctr" rtl="0" fontAlgn="t"/>
                      <a:r>
                        <a:rPr lang="en-US" sz="1800" b="0" i="0" u="none" strike="noStrike">
                          <a:solidFill>
                            <a:srgbClr val="000000"/>
                          </a:solidFill>
                          <a:effectLst/>
                          <a:latin typeface="Calibri" panose="020F0502020204030204" pitchFamily="34" charset="0"/>
                        </a:rPr>
                        <a:t>$53,999 </a:t>
                      </a:r>
                    </a:p>
                  </a:txBody>
                  <a:tcPr marL="9525" marR="9525" marT="9525" marB="0"/>
                </a:tc>
                <a:tc>
                  <a:txBody>
                    <a:bodyPr/>
                    <a:lstStyle/>
                    <a:p>
                      <a:pPr algn="ctr" fontAlgn="t"/>
                      <a:r>
                        <a:rPr lang="en-US" sz="1800" b="0" i="0" u="none" strike="noStrike" dirty="0">
                          <a:solidFill>
                            <a:srgbClr val="000000"/>
                          </a:solidFill>
                          <a:effectLst/>
                          <a:latin typeface="Calibri" panose="020F0502020204030204" pitchFamily="34" charset="0"/>
                        </a:rPr>
                        <a:t>85%</a:t>
                      </a:r>
                    </a:p>
                  </a:txBody>
                  <a:tcPr marL="9525" marR="9525" marT="9525" marB="0"/>
                </a:tc>
              </a:tr>
              <a:tr h="370840">
                <a:tc>
                  <a:txBody>
                    <a:bodyPr/>
                    <a:lstStyle/>
                    <a:p>
                      <a:endParaRPr lang="en-US" dirty="0"/>
                    </a:p>
                  </a:txBody>
                  <a:tcPr/>
                </a:tc>
                <a:tc>
                  <a:txBody>
                    <a:bodyPr/>
                    <a:lstStyle/>
                    <a:p>
                      <a:pPr algn="ctr" fontAlgn="t"/>
                      <a:r>
                        <a:rPr lang="en-US" sz="1800" b="0" i="0" u="none" strike="noStrike">
                          <a:solidFill>
                            <a:srgbClr val="000000"/>
                          </a:solidFill>
                          <a:effectLst/>
                          <a:latin typeface="Calibri" panose="020F0502020204030204" pitchFamily="34" charset="0"/>
                        </a:rPr>
                        <a:t> </a:t>
                      </a:r>
                    </a:p>
                  </a:txBody>
                  <a:tcPr marL="9525" marR="9525" marT="9525" marB="0"/>
                </a:tc>
                <a:tc>
                  <a:txBody>
                    <a:bodyPr/>
                    <a:lstStyle/>
                    <a:p>
                      <a:pPr algn="ctr" fontAlgn="t"/>
                      <a:r>
                        <a:rPr lang="en-US" sz="1800" b="0" i="0" u="none" strike="noStrike" dirty="0">
                          <a:solidFill>
                            <a:srgbClr val="000000"/>
                          </a:solidFill>
                          <a:effectLst/>
                          <a:latin typeface="Calibri" panose="020F0502020204030204" pitchFamily="34" charset="0"/>
                        </a:rPr>
                        <a:t> </a:t>
                      </a:r>
                    </a:p>
                  </a:txBody>
                  <a:tcPr marL="9525" marR="9525" marT="9525" marB="0"/>
                </a:tc>
              </a:tr>
              <a:tr h="370840">
                <a:tc>
                  <a:txBody>
                    <a:bodyPr/>
                    <a:lstStyle/>
                    <a:p>
                      <a:r>
                        <a:rPr lang="en-US" dirty="0" smtClean="0"/>
                        <a:t>Hispanic</a:t>
                      </a:r>
                      <a:endParaRPr lang="en-US" dirty="0"/>
                    </a:p>
                  </a:txBody>
                  <a:tcPr/>
                </a:tc>
                <a:tc>
                  <a:txBody>
                    <a:bodyPr/>
                    <a:lstStyle/>
                    <a:p>
                      <a:pPr algn="ctr" rtl="0" fontAlgn="t"/>
                      <a:r>
                        <a:rPr lang="en-US" sz="1800" b="0" i="0" u="none" strike="noStrike">
                          <a:solidFill>
                            <a:srgbClr val="000000"/>
                          </a:solidFill>
                          <a:effectLst/>
                          <a:latin typeface="Calibri" panose="020F0502020204030204" pitchFamily="34" charset="0"/>
                        </a:rPr>
                        <a:t>$47,010 </a:t>
                      </a:r>
                    </a:p>
                  </a:txBody>
                  <a:tcPr marL="9525" marR="9525" marT="9525" marB="0"/>
                </a:tc>
                <a:tc>
                  <a:txBody>
                    <a:bodyPr/>
                    <a:lstStyle/>
                    <a:p>
                      <a:pPr algn="ctr" fontAlgn="t"/>
                      <a:r>
                        <a:rPr lang="en-US" sz="1800" b="0" i="0" u="none" strike="noStrike" dirty="0">
                          <a:solidFill>
                            <a:srgbClr val="000000"/>
                          </a:solidFill>
                          <a:effectLst/>
                          <a:latin typeface="Calibri" panose="020F0502020204030204" pitchFamily="34" charset="0"/>
                        </a:rPr>
                        <a:t>74%</a:t>
                      </a:r>
                    </a:p>
                  </a:txBody>
                  <a:tcPr marL="9525" marR="9525" marT="9525" marB="0"/>
                </a:tc>
              </a:tr>
              <a:tr h="370840">
                <a:tc>
                  <a:txBody>
                    <a:bodyPr/>
                    <a:lstStyle/>
                    <a:p>
                      <a:r>
                        <a:rPr lang="en-US" dirty="0" smtClean="0"/>
                        <a:t>White alone, not</a:t>
                      </a:r>
                      <a:r>
                        <a:rPr lang="en-US" baseline="0" dirty="0" smtClean="0"/>
                        <a:t> Hispanic or Latino</a:t>
                      </a:r>
                      <a:endParaRPr lang="en-US" dirty="0"/>
                    </a:p>
                  </a:txBody>
                  <a:tcPr/>
                </a:tc>
                <a:tc>
                  <a:txBody>
                    <a:bodyPr/>
                    <a:lstStyle/>
                    <a:p>
                      <a:pPr algn="ctr" rtl="0" fontAlgn="t"/>
                      <a:r>
                        <a:rPr lang="en-US" sz="1800" b="0" i="0" u="none" strike="noStrike" dirty="0">
                          <a:solidFill>
                            <a:srgbClr val="000000"/>
                          </a:solidFill>
                          <a:effectLst/>
                          <a:latin typeface="Calibri" panose="020F0502020204030204" pitchFamily="34" charset="0"/>
                        </a:rPr>
                        <a:t>$63,519 </a:t>
                      </a:r>
                    </a:p>
                  </a:txBody>
                  <a:tcPr marL="9525" marR="9525" marT="9525" marB="0"/>
                </a:tc>
                <a:tc>
                  <a:txBody>
                    <a:bodyPr/>
                    <a:lstStyle/>
                    <a:p>
                      <a:pPr algn="ctr" fontAlgn="t"/>
                      <a:r>
                        <a:rPr lang="en-US" sz="1800" b="0" i="0" u="none" strike="noStrike" dirty="0" smtClean="0">
                          <a:solidFill>
                            <a:srgbClr val="000000"/>
                          </a:solidFill>
                          <a:latin typeface="Calibri"/>
                        </a:rPr>
                        <a:t>Reference</a:t>
                      </a:r>
                      <a:endParaRPr lang="en-US" sz="1800" b="0" i="0" u="none" strike="noStrike" dirty="0">
                        <a:solidFill>
                          <a:srgbClr val="000000"/>
                        </a:solidFill>
                        <a:latin typeface="Calibri"/>
                      </a:endParaRPr>
                    </a:p>
                  </a:txBody>
                  <a:tcPr marL="9525" marR="9525" marT="9525"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190"/>
            <a:ext cx="7772400" cy="1375410"/>
          </a:xfrm>
        </p:spPr>
        <p:txBody>
          <a:bodyPr/>
          <a:lstStyle/>
          <a:p>
            <a:r>
              <a:rPr lang="en-US" sz="3200" dirty="0" smtClean="0"/>
              <a:t>Percent Poor by Race/Ethnicity</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3315070"/>
              </p:ext>
            </p:extLst>
          </p:nvPr>
        </p:nvGraphicFramePr>
        <p:xfrm>
          <a:off x="982980" y="1028449"/>
          <a:ext cx="7075170" cy="5170754"/>
        </p:xfrm>
        <a:graphic>
          <a:graphicData uri="http://schemas.openxmlformats.org/drawingml/2006/table">
            <a:tbl>
              <a:tblPr firstRow="1" bandRow="1">
                <a:tableStyleId>{69012ECD-51FC-41F1-AA8D-1B2483CD663E}</a:tableStyleId>
              </a:tblPr>
              <a:tblGrid>
                <a:gridCol w="3982011"/>
                <a:gridCol w="1992171"/>
                <a:gridCol w="1100988"/>
              </a:tblGrid>
              <a:tr h="816838">
                <a:tc>
                  <a:txBody>
                    <a:bodyPr/>
                    <a:lstStyle/>
                    <a:p>
                      <a:endParaRPr lang="en-US" dirty="0"/>
                    </a:p>
                  </a:txBody>
                  <a:tcPr/>
                </a:tc>
                <a:tc>
                  <a:txBody>
                    <a:bodyPr/>
                    <a:lstStyle/>
                    <a:p>
                      <a:pPr algn="ctr"/>
                      <a:r>
                        <a:rPr lang="en-US" dirty="0" smtClean="0"/>
                        <a:t> 2014 ACS</a:t>
                      </a:r>
                      <a:endParaRPr lang="en-US" dirty="0"/>
                    </a:p>
                  </a:txBody>
                  <a:tcPr/>
                </a:tc>
                <a:tc>
                  <a:txBody>
                    <a:bodyPr/>
                    <a:lstStyle/>
                    <a:p>
                      <a:pPr algn="ctr"/>
                      <a:r>
                        <a:rPr lang="en-US" dirty="0" smtClean="0">
                          <a:solidFill>
                            <a:schemeClr val="bg1"/>
                          </a:solidFill>
                        </a:rPr>
                        <a:t>%</a:t>
                      </a:r>
                      <a:r>
                        <a:rPr lang="en-US" baseline="0" dirty="0" smtClean="0">
                          <a:solidFill>
                            <a:schemeClr val="bg1"/>
                          </a:solidFill>
                        </a:rPr>
                        <a:t> of NH White</a:t>
                      </a:r>
                      <a:endParaRPr lang="en-US" dirty="0">
                        <a:solidFill>
                          <a:schemeClr val="bg1"/>
                        </a:solidFill>
                      </a:endParaRPr>
                    </a:p>
                  </a:txBody>
                  <a:tcPr/>
                </a:tc>
              </a:tr>
              <a:tr h="356143">
                <a:tc>
                  <a:txBody>
                    <a:bodyPr/>
                    <a:lstStyle/>
                    <a:p>
                      <a:pPr algn="l"/>
                      <a:r>
                        <a:rPr lang="en-US" dirty="0" smtClean="0"/>
                        <a:t>White</a:t>
                      </a:r>
                      <a:endParaRPr lang="en-US" dirty="0"/>
                    </a:p>
                  </a:txBody>
                  <a:tcPr anchor="ctr"/>
                </a:tc>
                <a:tc>
                  <a:txBody>
                    <a:bodyPr/>
                    <a:lstStyle/>
                    <a:p>
                      <a:pPr algn="ctr" rtl="0" fontAlgn="ctr"/>
                      <a:r>
                        <a:rPr lang="en-US" sz="1800" b="0" i="0" u="none" strike="noStrike" dirty="0">
                          <a:solidFill>
                            <a:srgbClr val="000000"/>
                          </a:solidFill>
                          <a:effectLst/>
                          <a:latin typeface="Calibri" panose="020F0502020204030204" pitchFamily="34" charset="0"/>
                        </a:rPr>
                        <a:t>11.7%</a:t>
                      </a:r>
                    </a:p>
                  </a:txBody>
                  <a:tcPr marL="9525" marR="9525" marT="9525" marB="0" anchor="ctr"/>
                </a:tc>
                <a:tc>
                  <a:txBody>
                    <a:bodyPr/>
                    <a:lstStyle/>
                    <a:p>
                      <a:pPr algn="ctr" rtl="0" fontAlgn="ctr"/>
                      <a:r>
                        <a:rPr lang="en-US" sz="1800" b="0" i="0" u="none" strike="noStrike">
                          <a:solidFill>
                            <a:srgbClr val="000000"/>
                          </a:solidFill>
                          <a:effectLst/>
                          <a:latin typeface="Calibri" panose="020F0502020204030204" pitchFamily="34" charset="0"/>
                        </a:rPr>
                        <a:t>10.9%</a:t>
                      </a:r>
                    </a:p>
                  </a:txBody>
                  <a:tcPr marL="9525" marR="9525" marT="9525" marB="0" anchor="ctr"/>
                </a:tc>
              </a:tr>
              <a:tr h="356143">
                <a:tc>
                  <a:txBody>
                    <a:bodyPr/>
                    <a:lstStyle/>
                    <a:p>
                      <a:pPr algn="l"/>
                      <a:r>
                        <a:rPr lang="en-US" dirty="0" smtClean="0"/>
                        <a:t>African</a:t>
                      </a:r>
                      <a:r>
                        <a:rPr lang="en-US" baseline="0" dirty="0" smtClean="0"/>
                        <a:t> American/Black</a:t>
                      </a:r>
                      <a:endParaRPr lang="en-US" dirty="0"/>
                    </a:p>
                  </a:txBody>
                  <a:tcPr anchor="ctr"/>
                </a:tc>
                <a:tc>
                  <a:txBody>
                    <a:bodyPr/>
                    <a:lstStyle/>
                    <a:p>
                      <a:pPr algn="ctr" rtl="0" fontAlgn="ctr"/>
                      <a:r>
                        <a:rPr lang="en-US" sz="1800" b="0" i="0" u="none" strike="noStrike">
                          <a:solidFill>
                            <a:srgbClr val="000000"/>
                          </a:solidFill>
                          <a:effectLst/>
                          <a:latin typeface="Calibri" panose="020F0502020204030204" pitchFamily="34" charset="0"/>
                        </a:rPr>
                        <a:t>24.7%</a:t>
                      </a:r>
                    </a:p>
                  </a:txBody>
                  <a:tcPr marL="9525" marR="9525" marT="9525" marB="0" anchor="ctr"/>
                </a:tc>
                <a:tc>
                  <a:txBody>
                    <a:bodyPr/>
                    <a:lstStyle/>
                    <a:p>
                      <a:pPr algn="ctr" rtl="0" fontAlgn="ctr"/>
                      <a:r>
                        <a:rPr lang="en-US" sz="1800" b="0" i="0" u="none" strike="noStrike">
                          <a:solidFill>
                            <a:srgbClr val="000000"/>
                          </a:solidFill>
                          <a:effectLst/>
                          <a:latin typeface="Calibri" panose="020F0502020204030204" pitchFamily="34" charset="0"/>
                        </a:rPr>
                        <a:t>135.1%</a:t>
                      </a:r>
                    </a:p>
                  </a:txBody>
                  <a:tcPr marL="9525" marR="9525" marT="9525" marB="0" anchor="ctr"/>
                </a:tc>
              </a:tr>
              <a:tr h="558573">
                <a:tc>
                  <a:txBody>
                    <a:bodyPr/>
                    <a:lstStyle/>
                    <a:p>
                      <a:pPr algn="l"/>
                      <a:r>
                        <a:rPr lang="en-US" dirty="0" smtClean="0"/>
                        <a:t>American Indian/Alaska</a:t>
                      </a:r>
                      <a:r>
                        <a:rPr lang="en-US" baseline="0" dirty="0" smtClean="0"/>
                        <a:t> Native</a:t>
                      </a:r>
                      <a:endParaRPr lang="en-US" dirty="0"/>
                    </a:p>
                  </a:txBody>
                  <a:tcPr anchor="ctr"/>
                </a:tc>
                <a:tc>
                  <a:txBody>
                    <a:bodyPr/>
                    <a:lstStyle/>
                    <a:p>
                      <a:pPr algn="ctr" rtl="0" fontAlgn="t"/>
                      <a:r>
                        <a:rPr lang="en-US" sz="1800" b="0" i="0" u="none" strike="noStrike">
                          <a:solidFill>
                            <a:srgbClr val="000000"/>
                          </a:solidFill>
                          <a:effectLst/>
                          <a:latin typeface="Calibri" panose="020F0502020204030204" pitchFamily="34" charset="0"/>
                        </a:rPr>
                        <a:t>30.6%</a:t>
                      </a:r>
                    </a:p>
                  </a:txBody>
                  <a:tcPr marL="9525" marR="9525" marT="9525" marB="0" anchor="ctr"/>
                </a:tc>
                <a:tc>
                  <a:txBody>
                    <a:bodyPr/>
                    <a:lstStyle/>
                    <a:p>
                      <a:pPr algn="ctr" rtl="0" fontAlgn="ctr"/>
                      <a:r>
                        <a:rPr lang="en-US" sz="1800" b="0" i="0" u="none" strike="noStrike">
                          <a:solidFill>
                            <a:srgbClr val="000000"/>
                          </a:solidFill>
                          <a:effectLst/>
                          <a:latin typeface="Calibri" panose="020F0502020204030204" pitchFamily="34" charset="0"/>
                        </a:rPr>
                        <a:t>191.5%</a:t>
                      </a:r>
                    </a:p>
                  </a:txBody>
                  <a:tcPr marL="9525" marR="9525" marT="9525" marB="0" anchor="ctr"/>
                </a:tc>
              </a:tr>
              <a:tr h="356143">
                <a:tc>
                  <a:txBody>
                    <a:bodyPr/>
                    <a:lstStyle/>
                    <a:p>
                      <a:pPr algn="l"/>
                      <a:r>
                        <a:rPr lang="en-US" dirty="0" smtClean="0"/>
                        <a:t>Asian</a:t>
                      </a:r>
                      <a:endParaRPr lang="en-US" dirty="0"/>
                    </a:p>
                  </a:txBody>
                  <a:tcPr anchor="ctr"/>
                </a:tc>
                <a:tc>
                  <a:txBody>
                    <a:bodyPr/>
                    <a:lstStyle/>
                    <a:p>
                      <a:pPr algn="ctr" rtl="0" fontAlgn="t"/>
                      <a:r>
                        <a:rPr lang="en-US" sz="1800" b="0" i="0" u="none" strike="noStrike">
                          <a:solidFill>
                            <a:srgbClr val="000000"/>
                          </a:solidFill>
                          <a:effectLst/>
                          <a:latin typeface="Calibri" panose="020F0502020204030204" pitchFamily="34" charset="0"/>
                        </a:rPr>
                        <a:t>12.0%</a:t>
                      </a:r>
                    </a:p>
                  </a:txBody>
                  <a:tcPr marL="9525" marR="9525" marT="9525" marB="0" anchor="ctr"/>
                </a:tc>
                <a:tc>
                  <a:txBody>
                    <a:bodyPr/>
                    <a:lstStyle/>
                    <a:p>
                      <a:pPr algn="ctr" rtl="0" fontAlgn="ctr"/>
                      <a:r>
                        <a:rPr lang="en-US" sz="1800" b="0" i="0" u="none" strike="noStrike">
                          <a:solidFill>
                            <a:srgbClr val="000000"/>
                          </a:solidFill>
                          <a:effectLst/>
                          <a:latin typeface="Calibri" panose="020F0502020204030204" pitchFamily="34" charset="0"/>
                        </a:rPr>
                        <a:t>14.7%</a:t>
                      </a:r>
                    </a:p>
                  </a:txBody>
                  <a:tcPr marL="9525" marR="9525" marT="9525" marB="0" anchor="ctr"/>
                </a:tc>
              </a:tr>
              <a:tr h="623249">
                <a:tc>
                  <a:txBody>
                    <a:bodyPr/>
                    <a:lstStyle/>
                    <a:p>
                      <a:pPr algn="l"/>
                      <a:r>
                        <a:rPr lang="en-US" dirty="0" smtClean="0"/>
                        <a:t>Native Hawaiian and Other Pacific Islander</a:t>
                      </a:r>
                      <a:endParaRPr lang="en-US" dirty="0"/>
                    </a:p>
                  </a:txBody>
                  <a:tcPr anchor="ctr"/>
                </a:tc>
                <a:tc>
                  <a:txBody>
                    <a:bodyPr/>
                    <a:lstStyle/>
                    <a:p>
                      <a:pPr algn="ctr" rtl="0" fontAlgn="t"/>
                      <a:r>
                        <a:rPr lang="en-US" sz="1800" b="0" i="0" u="none" strike="noStrike">
                          <a:solidFill>
                            <a:srgbClr val="000000"/>
                          </a:solidFill>
                          <a:effectLst/>
                          <a:latin typeface="Calibri" panose="020F0502020204030204" pitchFamily="34" charset="0"/>
                        </a:rPr>
                        <a:t>17.3%</a:t>
                      </a:r>
                    </a:p>
                  </a:txBody>
                  <a:tcPr marL="9525" marR="9525" marT="9525" marB="0" anchor="ctr"/>
                </a:tc>
                <a:tc>
                  <a:txBody>
                    <a:bodyPr/>
                    <a:lstStyle/>
                    <a:p>
                      <a:pPr algn="ctr" rtl="0" fontAlgn="ctr"/>
                      <a:r>
                        <a:rPr lang="en-US" sz="1800" b="0" i="0" u="none" strike="noStrike">
                          <a:solidFill>
                            <a:srgbClr val="000000"/>
                          </a:solidFill>
                          <a:effectLst/>
                          <a:latin typeface="Calibri" panose="020F0502020204030204" pitchFamily="34" charset="0"/>
                        </a:rPr>
                        <a:t>64.6%</a:t>
                      </a:r>
                    </a:p>
                  </a:txBody>
                  <a:tcPr marL="9525" marR="9525" marT="9525" marB="0" anchor="ctr"/>
                </a:tc>
              </a:tr>
              <a:tr h="356143">
                <a:tc>
                  <a:txBody>
                    <a:bodyPr/>
                    <a:lstStyle/>
                    <a:p>
                      <a:pPr algn="l"/>
                      <a:r>
                        <a:rPr lang="en-US" dirty="0" smtClean="0"/>
                        <a:t>Some other</a:t>
                      </a:r>
                      <a:r>
                        <a:rPr lang="en-US" baseline="0" dirty="0" smtClean="0"/>
                        <a:t> race</a:t>
                      </a:r>
                      <a:endParaRPr lang="en-US" dirty="0"/>
                    </a:p>
                  </a:txBody>
                  <a:tcPr anchor="ctr"/>
                </a:tc>
                <a:tc>
                  <a:txBody>
                    <a:bodyPr/>
                    <a:lstStyle/>
                    <a:p>
                      <a:pPr algn="ctr" rtl="0" fontAlgn="t"/>
                      <a:r>
                        <a:rPr lang="en-US" sz="1800" b="0" i="0" u="none" strike="noStrike">
                          <a:solidFill>
                            <a:srgbClr val="000000"/>
                          </a:solidFill>
                          <a:effectLst/>
                          <a:latin typeface="Calibri" panose="020F0502020204030204" pitchFamily="34" charset="0"/>
                        </a:rPr>
                        <a:t>23.2%</a:t>
                      </a:r>
                    </a:p>
                  </a:txBody>
                  <a:tcPr marL="9525" marR="9525" marT="9525" marB="0" anchor="ctr"/>
                </a:tc>
                <a:tc>
                  <a:txBody>
                    <a:bodyPr/>
                    <a:lstStyle/>
                    <a:p>
                      <a:pPr algn="ctr" rtl="0" fontAlgn="ctr"/>
                      <a:r>
                        <a:rPr lang="en-US" sz="1800" b="0" i="0" u="none" strike="noStrike">
                          <a:solidFill>
                            <a:srgbClr val="000000"/>
                          </a:solidFill>
                          <a:effectLst/>
                          <a:latin typeface="Calibri" panose="020F0502020204030204" pitchFamily="34" charset="0"/>
                        </a:rPr>
                        <a:t>121.2%</a:t>
                      </a:r>
                    </a:p>
                  </a:txBody>
                  <a:tcPr marL="9525" marR="9525" marT="9525" marB="0" anchor="ctr"/>
                </a:tc>
              </a:tr>
              <a:tr h="356143">
                <a:tc>
                  <a:txBody>
                    <a:bodyPr/>
                    <a:lstStyle/>
                    <a:p>
                      <a:pPr algn="l"/>
                      <a:r>
                        <a:rPr lang="en-US" dirty="0" smtClean="0"/>
                        <a:t>Two or</a:t>
                      </a:r>
                      <a:r>
                        <a:rPr lang="en-US" baseline="0" dirty="0" smtClean="0"/>
                        <a:t> more races</a:t>
                      </a:r>
                      <a:endParaRPr lang="en-US" dirty="0"/>
                    </a:p>
                  </a:txBody>
                  <a:tcPr anchor="ctr"/>
                </a:tc>
                <a:tc>
                  <a:txBody>
                    <a:bodyPr/>
                    <a:lstStyle/>
                    <a:p>
                      <a:pPr algn="ctr" rtl="0" fontAlgn="t"/>
                      <a:r>
                        <a:rPr lang="en-US" sz="1800" b="0" i="0" u="none" strike="noStrike">
                          <a:solidFill>
                            <a:srgbClr val="000000"/>
                          </a:solidFill>
                          <a:effectLst/>
                          <a:latin typeface="Calibri" panose="020F0502020204030204" pitchFamily="34" charset="0"/>
                        </a:rPr>
                        <a:t>18.3%</a:t>
                      </a:r>
                    </a:p>
                  </a:txBody>
                  <a:tcPr marL="9525" marR="9525" marT="9525" marB="0" anchor="ctr"/>
                </a:tc>
                <a:tc>
                  <a:txBody>
                    <a:bodyPr/>
                    <a:lstStyle/>
                    <a:p>
                      <a:pPr algn="ctr" rtl="0" fontAlgn="ctr"/>
                      <a:r>
                        <a:rPr lang="en-US" sz="1800" b="0" i="0" u="none" strike="noStrike">
                          <a:solidFill>
                            <a:srgbClr val="000000"/>
                          </a:solidFill>
                          <a:effectLst/>
                          <a:latin typeface="Calibri" panose="020F0502020204030204" pitchFamily="34" charset="0"/>
                        </a:rPr>
                        <a:t>73.9%</a:t>
                      </a:r>
                    </a:p>
                  </a:txBody>
                  <a:tcPr marL="9525" marR="9525" marT="9525" marB="0" anchor="ctr"/>
                </a:tc>
              </a:tr>
              <a:tr h="356143">
                <a:tc>
                  <a:txBody>
                    <a:bodyPr/>
                    <a:lstStyle/>
                    <a:p>
                      <a:pPr algn="l"/>
                      <a:endParaRPr lang="en-US" dirty="0"/>
                    </a:p>
                  </a:txBody>
                  <a:tcPr anchor="ct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tc>
                <a:tc>
                  <a:txBody>
                    <a:bodyPr/>
                    <a:lstStyle/>
                    <a:p>
                      <a:pPr algn="ctr" rtl="0" fontAlgn="ctr"/>
                      <a:r>
                        <a:rPr lang="en-US" sz="1800" b="0" i="0" u="none" strike="noStrike">
                          <a:solidFill>
                            <a:srgbClr val="000000"/>
                          </a:solidFill>
                          <a:effectLst/>
                          <a:latin typeface="Calibri" panose="020F0502020204030204" pitchFamily="34" charset="0"/>
                        </a:rPr>
                        <a:t> </a:t>
                      </a:r>
                    </a:p>
                  </a:txBody>
                  <a:tcPr marL="9525" marR="9525" marT="9525" marB="0" anchor="ctr"/>
                </a:tc>
              </a:tr>
              <a:tr h="356143">
                <a:tc>
                  <a:txBody>
                    <a:bodyPr/>
                    <a:lstStyle/>
                    <a:p>
                      <a:pPr algn="l"/>
                      <a:r>
                        <a:rPr lang="en-US" dirty="0" smtClean="0"/>
                        <a:t>Hispanic</a:t>
                      </a:r>
                      <a:endParaRPr lang="en-US" dirty="0"/>
                    </a:p>
                  </a:txBody>
                  <a:tcPr anchor="ctr"/>
                </a:tc>
                <a:tc>
                  <a:txBody>
                    <a:bodyPr/>
                    <a:lstStyle/>
                    <a:p>
                      <a:pPr algn="ctr" rtl="0" fontAlgn="t"/>
                      <a:r>
                        <a:rPr lang="en-US" sz="1800" b="0" i="0" u="none" strike="noStrike" dirty="0">
                          <a:solidFill>
                            <a:srgbClr val="000000"/>
                          </a:solidFill>
                          <a:effectLst/>
                          <a:latin typeface="Calibri" panose="020F0502020204030204" pitchFamily="34" charset="0"/>
                        </a:rPr>
                        <a:t>23.0%</a:t>
                      </a:r>
                    </a:p>
                  </a:txBody>
                  <a:tcPr marL="9525" marR="9525" marT="9525" marB="0" anchor="ctr"/>
                </a:tc>
                <a:tc>
                  <a:txBody>
                    <a:bodyPr/>
                    <a:lstStyle/>
                    <a:p>
                      <a:pPr algn="ctr" rtl="0" fontAlgn="ctr"/>
                      <a:r>
                        <a:rPr lang="en-US" sz="1800" b="0" i="0" u="none" strike="noStrike">
                          <a:solidFill>
                            <a:srgbClr val="000000"/>
                          </a:solidFill>
                          <a:effectLst/>
                          <a:latin typeface="Calibri" panose="020F0502020204030204" pitchFamily="34" charset="0"/>
                        </a:rPr>
                        <a:t>118.8%</a:t>
                      </a:r>
                    </a:p>
                  </a:txBody>
                  <a:tcPr marL="9525" marR="9525" marT="9525" marB="0" anchor="ctr"/>
                </a:tc>
              </a:tr>
              <a:tr h="594943">
                <a:tc>
                  <a:txBody>
                    <a:bodyPr/>
                    <a:lstStyle/>
                    <a:p>
                      <a:pPr algn="l"/>
                      <a:r>
                        <a:rPr lang="en-US" dirty="0" smtClean="0"/>
                        <a:t>White alone, not</a:t>
                      </a:r>
                      <a:r>
                        <a:rPr lang="en-US" baseline="0" dirty="0" smtClean="0"/>
                        <a:t> Hispanic or Latino</a:t>
                      </a:r>
                      <a:endParaRPr lang="en-US" dirty="0"/>
                    </a:p>
                  </a:txBody>
                  <a:tcPr anchor="ctr"/>
                </a:tc>
                <a:tc>
                  <a:txBody>
                    <a:bodyPr/>
                    <a:lstStyle/>
                    <a:p>
                      <a:pPr algn="ctr" rtl="0" fontAlgn="t"/>
                      <a:r>
                        <a:rPr lang="en-US" sz="1800" b="0" i="0" u="none" strike="noStrike">
                          <a:solidFill>
                            <a:srgbClr val="000000"/>
                          </a:solidFill>
                          <a:effectLst/>
                          <a:latin typeface="Calibri" panose="020F0502020204030204" pitchFamily="34" charset="0"/>
                        </a:rPr>
                        <a:t>10.50%</a:t>
                      </a:r>
                    </a:p>
                  </a:txBody>
                  <a:tcPr marL="9525" marR="9525" marT="9525" marB="0" anchor="ctr"/>
                </a:tc>
                <a:tc>
                  <a:txBody>
                    <a:bodyPr/>
                    <a:lstStyle/>
                    <a:p>
                      <a:pPr algn="ctr" rtl="0" fontAlgn="b"/>
                      <a:r>
                        <a:rPr lang="en-US" sz="1800" b="0" i="0" u="none" strike="noStrike" dirty="0">
                          <a:solidFill>
                            <a:srgbClr val="000000"/>
                          </a:solidFill>
                          <a:effectLst/>
                          <a:latin typeface="Calibri" panose="020F0502020204030204" pitchFamily="34" charset="0"/>
                        </a:rPr>
                        <a:t>Reference</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Percent Poor and Near Poor by Age and Sex</a:t>
            </a:r>
            <a:endParaRPr lang="en-US" sz="3200" dirty="0"/>
          </a:p>
        </p:txBody>
      </p:sp>
      <p:graphicFrame>
        <p:nvGraphicFramePr>
          <p:cNvPr id="4" name="Content Placeholder 3"/>
          <p:cNvGraphicFramePr>
            <a:graphicFrameLocks noGrp="1"/>
          </p:cNvGraphicFramePr>
          <p:nvPr>
            <p:ph idx="1"/>
            <p:extLst/>
          </p:nvPr>
        </p:nvGraphicFramePr>
        <p:xfrm>
          <a:off x="1257300" y="1819272"/>
          <a:ext cx="6086475" cy="3032386"/>
        </p:xfrm>
        <a:graphic>
          <a:graphicData uri="http://schemas.openxmlformats.org/drawingml/2006/table">
            <a:tbl>
              <a:tblPr firstRow="1" bandRow="1">
                <a:tableStyleId>{69012ECD-51FC-41F1-AA8D-1B2483CD663E}</a:tableStyleId>
              </a:tblPr>
              <a:tblGrid>
                <a:gridCol w="2028825"/>
                <a:gridCol w="2028825"/>
                <a:gridCol w="2028825"/>
              </a:tblGrid>
              <a:tr h="428169">
                <a:tc>
                  <a:txBody>
                    <a:bodyPr/>
                    <a:lstStyle/>
                    <a:p>
                      <a:endParaRPr lang="en-US" dirty="0"/>
                    </a:p>
                  </a:txBody>
                  <a:tcPr/>
                </a:tc>
                <a:tc>
                  <a:txBody>
                    <a:bodyPr/>
                    <a:lstStyle/>
                    <a:p>
                      <a:pPr algn="ctr"/>
                      <a:r>
                        <a:rPr lang="en-US" dirty="0" smtClean="0"/>
                        <a:t> Under 100% FPL</a:t>
                      </a:r>
                      <a:endParaRPr lang="en-US" dirty="0"/>
                    </a:p>
                  </a:txBody>
                  <a:tcPr/>
                </a:tc>
                <a:tc>
                  <a:txBody>
                    <a:bodyPr/>
                    <a:lstStyle/>
                    <a:p>
                      <a:pPr algn="ctr"/>
                      <a:r>
                        <a:rPr lang="en-US" dirty="0" smtClean="0"/>
                        <a:t>Under 200% FPL</a:t>
                      </a:r>
                      <a:endParaRPr lang="en-US" dirty="0"/>
                    </a:p>
                  </a:txBody>
                  <a:tcPr/>
                </a:tc>
              </a:tr>
              <a:tr h="372031">
                <a:tc>
                  <a:txBody>
                    <a:bodyPr/>
                    <a:lstStyle/>
                    <a:p>
                      <a:r>
                        <a:rPr lang="en-US" dirty="0" smtClean="0"/>
                        <a:t>Total</a:t>
                      </a:r>
                      <a:endParaRPr lang="en-US" dirty="0"/>
                    </a:p>
                  </a:txBody>
                  <a:tcPr/>
                </a:tc>
                <a:tc>
                  <a:txBody>
                    <a:bodyPr/>
                    <a:lstStyle/>
                    <a:p>
                      <a:pPr algn="ctr" fontAlgn="b"/>
                      <a:r>
                        <a:rPr lang="en-US" sz="1800" b="0" i="0" u="none" strike="noStrike" dirty="0">
                          <a:solidFill>
                            <a:srgbClr val="000000"/>
                          </a:solidFill>
                          <a:effectLst/>
                          <a:latin typeface="Calibri" panose="020F0502020204030204" pitchFamily="34" charset="0"/>
                        </a:rPr>
                        <a:t>13.2%</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29.9%</a:t>
                      </a:r>
                    </a:p>
                  </a:txBody>
                  <a:tcPr marL="9525" marR="9525" marT="9525" marB="0" anchor="ctr"/>
                </a:tc>
              </a:tr>
              <a:tr h="372031">
                <a:tc>
                  <a:txBody>
                    <a:bodyPr/>
                    <a:lstStyle/>
                    <a:p>
                      <a:r>
                        <a:rPr lang="en-US" dirty="0" smtClean="0"/>
                        <a:t>0-17</a:t>
                      </a:r>
                      <a:endParaRPr lang="en-US" dirty="0"/>
                    </a:p>
                  </a:txBody>
                  <a:tcPr/>
                </a:tc>
                <a:tc>
                  <a:txBody>
                    <a:bodyPr/>
                    <a:lstStyle/>
                    <a:p>
                      <a:pPr algn="ctr" fontAlgn="b"/>
                      <a:r>
                        <a:rPr lang="en-US" sz="1800" b="0" i="0" u="none" strike="noStrike">
                          <a:solidFill>
                            <a:srgbClr val="000000"/>
                          </a:solidFill>
                          <a:effectLst/>
                          <a:latin typeface="Calibri" panose="020F0502020204030204" pitchFamily="34" charset="0"/>
                        </a:rPr>
                        <a:t>17.5%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38.6%</a:t>
                      </a:r>
                    </a:p>
                  </a:txBody>
                  <a:tcPr marL="9525" marR="9525" marT="9525" marB="0" anchor="ctr"/>
                </a:tc>
              </a:tr>
              <a:tr h="372031">
                <a:tc>
                  <a:txBody>
                    <a:bodyPr/>
                    <a:lstStyle/>
                    <a:p>
                      <a:r>
                        <a:rPr lang="en-US" dirty="0" smtClean="0"/>
                        <a:t>18-64</a:t>
                      </a:r>
                      <a:endParaRPr lang="en-US" dirty="0"/>
                    </a:p>
                  </a:txBody>
                  <a:tcPr/>
                </a:tc>
                <a:tc>
                  <a:txBody>
                    <a:bodyPr/>
                    <a:lstStyle/>
                    <a:p>
                      <a:pPr algn="ctr" fontAlgn="b"/>
                      <a:r>
                        <a:rPr lang="en-US" sz="1800" b="0" i="0" u="none" strike="noStrike">
                          <a:solidFill>
                            <a:srgbClr val="000000"/>
                          </a:solidFill>
                          <a:effectLst/>
                          <a:latin typeface="Calibri" panose="020F0502020204030204" pitchFamily="34" charset="0"/>
                        </a:rPr>
                        <a:t>12.7%</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27.9%</a:t>
                      </a:r>
                    </a:p>
                  </a:txBody>
                  <a:tcPr marL="9525" marR="9525" marT="9525" marB="0" anchor="ctr"/>
                </a:tc>
              </a:tr>
              <a:tr h="372031">
                <a:tc>
                  <a:txBody>
                    <a:bodyPr/>
                    <a:lstStyle/>
                    <a:p>
                      <a:r>
                        <a:rPr lang="en-US" dirty="0" smtClean="0"/>
                        <a:t>65+</a:t>
                      </a:r>
                      <a:endParaRPr lang="en-US" dirty="0"/>
                    </a:p>
                  </a:txBody>
                  <a:tcPr/>
                </a:tc>
                <a:tc>
                  <a:txBody>
                    <a:bodyPr/>
                    <a:lstStyle/>
                    <a:p>
                      <a:pPr algn="ctr" fontAlgn="b"/>
                      <a:r>
                        <a:rPr lang="en-US" sz="18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ctr"/>
                </a:tc>
              </a:tr>
              <a:tr h="372031">
                <a:tc>
                  <a:txBody>
                    <a:bodyPr/>
                    <a:lstStyle/>
                    <a:p>
                      <a:endParaRPr lang="en-US"/>
                    </a:p>
                  </a:txBody>
                  <a:tcPr/>
                </a:tc>
                <a:tc>
                  <a:txBody>
                    <a:bodyPr/>
                    <a:lstStyle/>
                    <a:p>
                      <a:pPr algn="ctr"/>
                      <a:endParaRPr lang="en-US" dirty="0"/>
                    </a:p>
                  </a:txBody>
                  <a:tcPr/>
                </a:tc>
                <a:tc>
                  <a:txBody>
                    <a:bodyPr/>
                    <a:lstStyle/>
                    <a:p>
                      <a:pPr algn="ctr"/>
                      <a:endParaRPr lang="en-US" dirty="0"/>
                    </a:p>
                  </a:txBody>
                  <a:tcPr/>
                </a:tc>
              </a:tr>
              <a:tr h="372031">
                <a:tc>
                  <a:txBody>
                    <a:bodyPr/>
                    <a:lstStyle/>
                    <a:p>
                      <a:r>
                        <a:rPr lang="en-US" dirty="0" smtClean="0"/>
                        <a:t>Males</a:t>
                      </a:r>
                      <a:endParaRPr lang="en-US" dirty="0"/>
                    </a:p>
                  </a:txBody>
                  <a:tcPr/>
                </a:tc>
                <a:tc>
                  <a:txBody>
                    <a:bodyPr/>
                    <a:lstStyle/>
                    <a:p>
                      <a:pPr algn="ctr" fontAlgn="b"/>
                      <a:r>
                        <a:rPr lang="en-US" sz="1800" b="0" i="0" u="none" strike="noStrike" dirty="0">
                          <a:solidFill>
                            <a:srgbClr val="000000"/>
                          </a:solidFill>
                          <a:effectLst/>
                          <a:latin typeface="Calibri" panose="020F0502020204030204" pitchFamily="34" charset="0"/>
                        </a:rPr>
                        <a:t>12.2%</a:t>
                      </a:r>
                    </a:p>
                  </a:txBody>
                  <a:tcPr marL="9525" marR="9525" marT="9525" marB="0" anchor="ctr"/>
                </a:tc>
                <a:tc>
                  <a:txBody>
                    <a:bodyPr/>
                    <a:lstStyle/>
                    <a:p>
                      <a:pPr algn="ctr"/>
                      <a:r>
                        <a:rPr lang="en-US" dirty="0" smtClean="0">
                          <a:solidFill>
                            <a:schemeClr val="tx1"/>
                          </a:solidFill>
                        </a:rPr>
                        <a:t>27.8%</a:t>
                      </a:r>
                    </a:p>
                  </a:txBody>
                  <a:tcPr anchor="ctr"/>
                </a:tc>
              </a:tr>
              <a:tr h="372031">
                <a:tc>
                  <a:txBody>
                    <a:bodyPr/>
                    <a:lstStyle/>
                    <a:p>
                      <a:r>
                        <a:rPr lang="en-US" dirty="0" smtClean="0"/>
                        <a:t>Females</a:t>
                      </a:r>
                      <a:endParaRPr lang="en-US" dirty="0"/>
                    </a:p>
                  </a:txBody>
                  <a:tcPr/>
                </a:tc>
                <a:tc>
                  <a:txBody>
                    <a:bodyPr/>
                    <a:lstStyle/>
                    <a:p>
                      <a:pPr algn="ctr" fontAlgn="b"/>
                      <a:r>
                        <a:rPr lang="en-US" sz="1800" b="0" i="0" u="none" strike="noStrike" dirty="0">
                          <a:solidFill>
                            <a:srgbClr val="000000"/>
                          </a:solidFill>
                          <a:effectLst/>
                          <a:latin typeface="Calibri" panose="020F0502020204030204" pitchFamily="34" charset="0"/>
                        </a:rPr>
                        <a:t>14.1%</a:t>
                      </a:r>
                    </a:p>
                  </a:txBody>
                  <a:tcPr marL="9525" marR="9525" marT="9525" marB="0" anchor="ctr"/>
                </a:tc>
                <a:tc>
                  <a:txBody>
                    <a:bodyPr/>
                    <a:lstStyle/>
                    <a:p>
                      <a:pPr algn="ctr"/>
                      <a:r>
                        <a:rPr lang="en-US" dirty="0" smtClean="0">
                          <a:solidFill>
                            <a:schemeClr val="tx1"/>
                          </a:solidFill>
                        </a:rPr>
                        <a:t>31.4%</a:t>
                      </a:r>
                      <a:endParaRPr lang="en-US" dirty="0">
                        <a:solidFill>
                          <a:schemeClr val="tx1"/>
                        </a:solidFill>
                      </a:endParaRPr>
                    </a:p>
                  </a:txBody>
                  <a:tcPr anchor="ctr"/>
                </a:tc>
              </a:tr>
            </a:tbl>
          </a:graphicData>
        </a:graphic>
      </p:graphicFrame>
    </p:spTree>
    <p:extLst>
      <p:ext uri="{BB962C8B-B14F-4D97-AF65-F5344CB8AC3E}">
        <p14:creationId xmlns:p14="http://schemas.microsoft.com/office/powerpoint/2010/main" val="1911901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3645" y="586067"/>
            <a:ext cx="8531525" cy="5589281"/>
          </a:xfrm>
          <a:prstGeom prst="rect">
            <a:avLst/>
          </a:prstGeom>
        </p:spPr>
      </p:pic>
      <p:sp>
        <p:nvSpPr>
          <p:cNvPr id="4" name="TextBox 3"/>
          <p:cNvSpPr txBox="1"/>
          <p:nvPr/>
        </p:nvSpPr>
        <p:spPr>
          <a:xfrm>
            <a:off x="543465" y="124402"/>
            <a:ext cx="7971886" cy="461665"/>
          </a:xfrm>
          <a:prstGeom prst="rect">
            <a:avLst/>
          </a:prstGeom>
          <a:noFill/>
        </p:spPr>
        <p:txBody>
          <a:bodyPr wrap="square" rtlCol="0">
            <a:spAutoFit/>
          </a:bodyPr>
          <a:lstStyle/>
          <a:p>
            <a:pPr algn="ctr"/>
            <a:r>
              <a:rPr lang="en-US" sz="2400" dirty="0" smtClean="0"/>
              <a:t>Moving Beyond Poverty?  Not lately…</a:t>
            </a:r>
          </a:p>
        </p:txBody>
      </p:sp>
    </p:spTree>
    <p:extLst>
      <p:ext uri="{BB962C8B-B14F-4D97-AF65-F5344CB8AC3E}">
        <p14:creationId xmlns:p14="http://schemas.microsoft.com/office/powerpoint/2010/main" val="1520844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190"/>
            <a:ext cx="7772400" cy="1375410"/>
          </a:xfrm>
        </p:spPr>
        <p:txBody>
          <a:bodyPr/>
          <a:lstStyle/>
          <a:p>
            <a:r>
              <a:rPr lang="en-US" sz="3200" dirty="0"/>
              <a:t>Percent of Population Under 100% FPL</a:t>
            </a:r>
          </a:p>
        </p:txBody>
      </p:sp>
      <p:pic>
        <p:nvPicPr>
          <p:cNvPr id="7" name="Picture 6"/>
          <p:cNvPicPr>
            <a:picLocks noChangeAspect="1"/>
          </p:cNvPicPr>
          <p:nvPr/>
        </p:nvPicPr>
        <p:blipFill>
          <a:blip r:embed="rId3"/>
          <a:stretch>
            <a:fillRect/>
          </a:stretch>
        </p:blipFill>
        <p:spPr>
          <a:xfrm>
            <a:off x="914857" y="1064895"/>
            <a:ext cx="7314286" cy="5276190"/>
          </a:xfrm>
          <a:prstGeom prst="rect">
            <a:avLst/>
          </a:prstGeom>
        </p:spPr>
      </p:pic>
    </p:spTree>
    <p:extLst>
      <p:ext uri="{BB962C8B-B14F-4D97-AF65-F5344CB8AC3E}">
        <p14:creationId xmlns:p14="http://schemas.microsoft.com/office/powerpoint/2010/main" val="3831037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190"/>
            <a:ext cx="7772400" cy="1375410"/>
          </a:xfrm>
        </p:spPr>
        <p:txBody>
          <a:bodyPr/>
          <a:lstStyle/>
          <a:p>
            <a:r>
              <a:rPr lang="en-US" sz="3200" dirty="0"/>
              <a:t>Percent of Population Under </a:t>
            </a:r>
            <a:r>
              <a:rPr lang="en-US" sz="3200" dirty="0" smtClean="0"/>
              <a:t>200</a:t>
            </a:r>
            <a:r>
              <a:rPr lang="en-US" sz="3200" dirty="0"/>
              <a:t>% FPL</a:t>
            </a:r>
          </a:p>
        </p:txBody>
      </p:sp>
      <p:pic>
        <p:nvPicPr>
          <p:cNvPr id="3" name="Picture 2"/>
          <p:cNvPicPr>
            <a:picLocks noChangeAspect="1"/>
          </p:cNvPicPr>
          <p:nvPr/>
        </p:nvPicPr>
        <p:blipFill>
          <a:blip r:embed="rId3"/>
          <a:stretch>
            <a:fillRect/>
          </a:stretch>
        </p:blipFill>
        <p:spPr>
          <a:xfrm>
            <a:off x="1096295" y="1064895"/>
            <a:ext cx="7361905" cy="5142857"/>
          </a:xfrm>
          <a:prstGeom prst="rect">
            <a:avLst/>
          </a:prstGeom>
        </p:spPr>
      </p:pic>
    </p:spTree>
    <p:extLst>
      <p:ext uri="{BB962C8B-B14F-4D97-AF65-F5344CB8AC3E}">
        <p14:creationId xmlns:p14="http://schemas.microsoft.com/office/powerpoint/2010/main" val="2943334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303343"/>
            <a:ext cx="8514272" cy="746982"/>
          </a:xfrm>
        </p:spPr>
        <p:txBody>
          <a:bodyPr>
            <a:normAutofit/>
          </a:bodyPr>
          <a:lstStyle/>
          <a:p>
            <a:pPr algn="ctr"/>
            <a:r>
              <a:rPr lang="en-US" sz="3600" dirty="0" smtClean="0">
                <a:latin typeface="+mn-lt"/>
              </a:rPr>
              <a:t>Historically Slow Recovery</a:t>
            </a:r>
            <a:endParaRPr lang="en-US" sz="3600" dirty="0">
              <a:latin typeface="+mn-lt"/>
            </a:endParaRPr>
          </a:p>
        </p:txBody>
      </p:sp>
      <p:pic>
        <p:nvPicPr>
          <p:cNvPr id="4" name="Content Placeholder 3"/>
          <p:cNvPicPr>
            <a:picLocks noGrp="1" noChangeAspect="1"/>
          </p:cNvPicPr>
          <p:nvPr>
            <p:ph idx="1"/>
          </p:nvPr>
        </p:nvPicPr>
        <p:blipFill>
          <a:blip r:embed="rId3"/>
          <a:stretch>
            <a:fillRect/>
          </a:stretch>
        </p:blipFill>
        <p:spPr>
          <a:xfrm>
            <a:off x="220787" y="1050325"/>
            <a:ext cx="8500519" cy="5126638"/>
          </a:xfrm>
          <a:prstGeom prst="rect">
            <a:avLst/>
          </a:prstGeom>
        </p:spPr>
      </p:pic>
    </p:spTree>
    <p:extLst>
      <p:ext uri="{BB962C8B-B14F-4D97-AF65-F5344CB8AC3E}">
        <p14:creationId xmlns:p14="http://schemas.microsoft.com/office/powerpoint/2010/main" val="957469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6"/>
            <a:ext cx="10515600" cy="1055902"/>
          </a:xfrm>
        </p:spPr>
        <p:txBody>
          <a:bodyPr>
            <a:noAutofit/>
          </a:bodyPr>
          <a:lstStyle/>
          <a:p>
            <a:pPr algn="ctr"/>
            <a:r>
              <a:rPr lang="en-US" sz="4000" dirty="0">
                <a:latin typeface="+mn-lt"/>
              </a:rPr>
              <a:t>Low Unemployment Rates Hasn’t  </a:t>
            </a:r>
            <a:br>
              <a:rPr lang="en-US" sz="4000" dirty="0">
                <a:latin typeface="+mn-lt"/>
              </a:rPr>
            </a:br>
            <a:r>
              <a:rPr lang="en-US" sz="4000" dirty="0">
                <a:latin typeface="+mn-lt"/>
              </a:rPr>
              <a:t>Automatically Resulted in Wage Gains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29841861"/>
              </p:ext>
            </p:extLst>
          </p:nvPr>
        </p:nvGraphicFramePr>
        <p:xfrm>
          <a:off x="479854" y="1496767"/>
          <a:ext cx="8135788" cy="475593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79854" y="6271854"/>
            <a:ext cx="4092146" cy="369332"/>
          </a:xfrm>
          <a:prstGeom prst="rect">
            <a:avLst/>
          </a:prstGeom>
          <a:noFill/>
        </p:spPr>
        <p:txBody>
          <a:bodyPr wrap="square" rtlCol="0">
            <a:spAutoFit/>
          </a:bodyPr>
          <a:lstStyle/>
          <a:p>
            <a:r>
              <a:rPr lang="en-US" dirty="0"/>
              <a:t>Source: Bureau of Labor Statistics</a:t>
            </a:r>
          </a:p>
        </p:txBody>
      </p:sp>
      <p:sp>
        <p:nvSpPr>
          <p:cNvPr id="4" name="TextBox 3"/>
          <p:cNvSpPr txBox="1"/>
          <p:nvPr/>
        </p:nvSpPr>
        <p:spPr>
          <a:xfrm>
            <a:off x="1641893" y="1923692"/>
            <a:ext cx="3088257" cy="646331"/>
          </a:xfrm>
          <a:prstGeom prst="rect">
            <a:avLst/>
          </a:prstGeom>
          <a:noFill/>
        </p:spPr>
        <p:txBody>
          <a:bodyPr wrap="square" rtlCol="0">
            <a:spAutoFit/>
          </a:bodyPr>
          <a:lstStyle/>
          <a:p>
            <a:r>
              <a:rPr lang="en-US" dirty="0"/>
              <a:t>Wages moved slightly as </a:t>
            </a:r>
          </a:p>
          <a:p>
            <a:r>
              <a:rPr lang="en-US" dirty="0"/>
              <a:t>unemployment fell.</a:t>
            </a:r>
          </a:p>
        </p:txBody>
      </p:sp>
    </p:spTree>
    <p:extLst>
      <p:ext uri="{BB962C8B-B14F-4D97-AF65-F5344CB8AC3E}">
        <p14:creationId xmlns:p14="http://schemas.microsoft.com/office/powerpoint/2010/main" val="2187374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Many “prime age” workers are leaving the labor force all together in the recovery.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62744796"/>
              </p:ext>
            </p:extLst>
          </p:nvPr>
        </p:nvGraphicFramePr>
        <p:xfrm>
          <a:off x="780690" y="1823971"/>
          <a:ext cx="7582619"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28650" y="6186039"/>
            <a:ext cx="4709984" cy="369332"/>
          </a:xfrm>
          <a:prstGeom prst="rect">
            <a:avLst/>
          </a:prstGeom>
          <a:noFill/>
        </p:spPr>
        <p:txBody>
          <a:bodyPr wrap="square" rtlCol="0">
            <a:spAutoFit/>
          </a:bodyPr>
          <a:lstStyle/>
          <a:p>
            <a:r>
              <a:rPr lang="en-US" dirty="0"/>
              <a:t>Source: Bureau of Labor Statistics</a:t>
            </a:r>
          </a:p>
        </p:txBody>
      </p:sp>
    </p:spTree>
    <p:extLst>
      <p:ext uri="{BB962C8B-B14F-4D97-AF65-F5344CB8AC3E}">
        <p14:creationId xmlns:p14="http://schemas.microsoft.com/office/powerpoint/2010/main" val="181150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55" y="765110"/>
            <a:ext cx="7464490" cy="5318449"/>
          </a:xfrm>
          <a:prstGeom prst="rect">
            <a:avLst/>
          </a:prstGeom>
        </p:spPr>
      </p:pic>
    </p:spTree>
    <p:extLst>
      <p:ext uri="{BB962C8B-B14F-4D97-AF65-F5344CB8AC3E}">
        <p14:creationId xmlns:p14="http://schemas.microsoft.com/office/powerpoint/2010/main" val="65517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27" y="200676"/>
            <a:ext cx="8402080" cy="611058"/>
          </a:xfrm>
        </p:spPr>
        <p:txBody>
          <a:bodyPr>
            <a:normAutofit fontScale="90000"/>
          </a:bodyPr>
          <a:lstStyle/>
          <a:p>
            <a:r>
              <a:rPr lang="en-US" sz="3600" dirty="0" smtClean="0"/>
              <a:t>Several sectors in Washington </a:t>
            </a:r>
            <a:br>
              <a:rPr lang="en-US" sz="3600" dirty="0" smtClean="0"/>
            </a:br>
            <a:r>
              <a:rPr lang="en-US" sz="3600" dirty="0" smtClean="0"/>
              <a:t>still have not fully recovered.</a:t>
            </a:r>
            <a:endParaRPr lang="en-US" sz="3600" dirty="0"/>
          </a:p>
        </p:txBody>
      </p:sp>
      <p:graphicFrame>
        <p:nvGraphicFramePr>
          <p:cNvPr id="7" name="Content Placeholder 6"/>
          <p:cNvGraphicFramePr>
            <a:graphicFrameLocks noGrp="1"/>
          </p:cNvGraphicFramePr>
          <p:nvPr>
            <p:ph idx="1"/>
            <p:extLst/>
          </p:nvPr>
        </p:nvGraphicFramePr>
        <p:xfrm>
          <a:off x="353682" y="1099752"/>
          <a:ext cx="8506725" cy="49904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3682" y="6316565"/>
            <a:ext cx="6056870" cy="338554"/>
          </a:xfrm>
          <a:prstGeom prst="rect">
            <a:avLst/>
          </a:prstGeom>
          <a:noFill/>
        </p:spPr>
        <p:txBody>
          <a:bodyPr wrap="square" rtlCol="0">
            <a:spAutoFit/>
          </a:bodyPr>
          <a:lstStyle/>
          <a:p>
            <a:r>
              <a:rPr lang="en-US" sz="1600" dirty="0"/>
              <a:t>Source: Washington State Employment Security Department</a:t>
            </a:r>
          </a:p>
        </p:txBody>
      </p:sp>
    </p:spTree>
    <p:extLst>
      <p:ext uri="{BB962C8B-B14F-4D97-AF65-F5344CB8AC3E}">
        <p14:creationId xmlns:p14="http://schemas.microsoft.com/office/powerpoint/2010/main" val="1885412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74667549"/>
              </p:ext>
            </p:extLst>
          </p:nvPr>
        </p:nvGraphicFramePr>
        <p:xfrm>
          <a:off x="919163" y="407194"/>
          <a:ext cx="7305675" cy="6043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27845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30115</TotalTime>
  <Words>1358</Words>
  <Application>Microsoft Office PowerPoint</Application>
  <PresentationFormat>On-screen Show (4:3)</PresentationFormat>
  <Paragraphs>372</Paragraphs>
  <Slides>31</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Narrow</vt:lpstr>
      <vt:lpstr>Calibri</vt:lpstr>
      <vt:lpstr>Office Theme</vt:lpstr>
      <vt:lpstr>  Local Matters:  Washington November 3, 2015  Demographic and Socio-Economic Profile of Washington’s Population</vt:lpstr>
      <vt:lpstr>Overview of Presentation</vt:lpstr>
      <vt:lpstr>PowerPoint Presentation</vt:lpstr>
      <vt:lpstr>Historically Slow Recovery</vt:lpstr>
      <vt:lpstr>Low Unemployment Rates Hasn’t   Automatically Resulted in Wage Gains</vt:lpstr>
      <vt:lpstr>Many “prime age” workers are leaving the labor force all together in the recovery.</vt:lpstr>
      <vt:lpstr>PowerPoint Presentation</vt:lpstr>
      <vt:lpstr>Several sectors in Washington  still have not fully recovered.</vt:lpstr>
      <vt:lpstr>PowerPoint Presentation</vt:lpstr>
      <vt:lpstr>Where is Population Located?</vt:lpstr>
      <vt:lpstr>Projected Growth 2010-2040 In absolute numbers</vt:lpstr>
      <vt:lpstr>Race/Ethnicity</vt:lpstr>
      <vt:lpstr>Change in Non-Hispanic Racial Composition: 2000-2010 </vt:lpstr>
      <vt:lpstr>Change in Non-Hispanic Racial Composition: 2010-2014 </vt:lpstr>
      <vt:lpstr>Hispanic Growth</vt:lpstr>
      <vt:lpstr>Percent Minority in 1990</vt:lpstr>
      <vt:lpstr>Percent Minority in 2000</vt:lpstr>
      <vt:lpstr>Percent Minority in 2010</vt:lpstr>
      <vt:lpstr>Percent Minority in 2014</vt:lpstr>
      <vt:lpstr>Percent Hispanic in 2014 by County  </vt:lpstr>
      <vt:lpstr>Median Age by Race/Ethnicity</vt:lpstr>
      <vt:lpstr>PowerPoint Presentation</vt:lpstr>
      <vt:lpstr>PowerPoint Presentation</vt:lpstr>
      <vt:lpstr>PowerPoint Presentation</vt:lpstr>
      <vt:lpstr>Statewide Ratio of Working Age (19-64) To  Non-Working Age Declines as Boomers Get Older</vt:lpstr>
      <vt:lpstr>PowerPoint Presentation</vt:lpstr>
      <vt:lpstr>2014 Median Household Income by Race/Ethnicity of Householder</vt:lpstr>
      <vt:lpstr>Percent Poor by Race/Ethnicity</vt:lpstr>
      <vt:lpstr>Percent Poor and Near Poor by Age and Sex</vt:lpstr>
      <vt:lpstr>Percent of Population Under 100% FPL</vt:lpstr>
      <vt:lpstr>Percent of Population Under 200% FPL</vt:lpstr>
    </vt:vector>
  </TitlesOfParts>
  <Company>Office of Financial Management, State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Financial Management (OFM) Population Forecast</dc:title>
  <dc:creator>OFM - Forecasting</dc:creator>
  <cp:lastModifiedBy>Baldwin, Marc (OFM)</cp:lastModifiedBy>
  <cp:revision>2282</cp:revision>
  <cp:lastPrinted>2015-11-02T16:08:50Z</cp:lastPrinted>
  <dcterms:created xsi:type="dcterms:W3CDTF">2009-10-30T21:00:54Z</dcterms:created>
  <dcterms:modified xsi:type="dcterms:W3CDTF">2015-11-03T17:20:23Z</dcterms:modified>
</cp:coreProperties>
</file>