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3" r:id="rId2"/>
    <p:sldId id="272" r:id="rId3"/>
    <p:sldId id="273" r:id="rId4"/>
    <p:sldId id="274" r:id="rId5"/>
    <p:sldId id="275" r:id="rId6"/>
    <p:sldId id="276" r:id="rId7"/>
    <p:sldId id="279" r:id="rId8"/>
    <p:sldId id="277" r:id="rId9"/>
    <p:sldId id="284" r:id="rId10"/>
    <p:sldId id="270" r:id="rId11"/>
    <p:sldId id="265" r:id="rId12"/>
    <p:sldId id="267" r:id="rId13"/>
    <p:sldId id="271" r:id="rId14"/>
    <p:sldId id="286" r:id="rId15"/>
    <p:sldId id="281" r:id="rId16"/>
    <p:sldId id="287" r:id="rId17"/>
    <p:sldId id="288"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AA2"/>
    <a:srgbClr val="8AD1DC"/>
    <a:srgbClr val="DAE670"/>
    <a:srgbClr val="BEDB71"/>
    <a:srgbClr val="ADCDE6"/>
    <a:srgbClr val="E4E7FF"/>
    <a:srgbClr val="F3F3F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1" d="100"/>
          <a:sy n="111" d="100"/>
        </p:scale>
        <p:origin x="100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microsoft.com/office/2007/relationships/hdphoto" Target="../media/hdphoto2.wdp"/><Relationship Id="rId1" Type="http://schemas.openxmlformats.org/officeDocument/2006/relationships/image" Target="../media/image8.png"/><Relationship Id="rId6" Type="http://schemas.microsoft.com/office/2007/relationships/hdphoto" Target="../media/hdphoto4.wdp"/><Relationship Id="rId5" Type="http://schemas.openxmlformats.org/officeDocument/2006/relationships/image" Target="../media/image1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F76FD-434A-5243-ABE9-C6D27B4E59CD}" type="doc">
      <dgm:prSet loTypeId="urn:microsoft.com/office/officeart/2005/8/layout/hList7" loCatId="" qsTypeId="urn:microsoft.com/office/officeart/2005/8/quickstyle/3D3" qsCatId="3D" csTypeId="urn:microsoft.com/office/officeart/2005/8/colors/accent0_2" csCatId="mainScheme" phldr="1"/>
      <dgm:spPr/>
    </dgm:pt>
    <dgm:pt modelId="{AB088378-C136-934B-9F4E-0DFFC5ED6703}">
      <dgm:prSet phldrT="[Text]"/>
      <dgm:spPr/>
      <dgm:t>
        <a:bodyPr/>
        <a:lstStyle/>
        <a:p>
          <a:r>
            <a:rPr lang="en-US" dirty="0" smtClean="0"/>
            <a:t>Vision</a:t>
          </a:r>
          <a:endParaRPr lang="en-US" dirty="0"/>
        </a:p>
      </dgm:t>
    </dgm:pt>
    <dgm:pt modelId="{D1482981-025F-E248-8563-40DB44EC7B23}" type="parTrans" cxnId="{4CB7F582-5C34-E948-9B08-C843901960D0}">
      <dgm:prSet/>
      <dgm:spPr/>
      <dgm:t>
        <a:bodyPr/>
        <a:lstStyle/>
        <a:p>
          <a:endParaRPr lang="en-US"/>
        </a:p>
      </dgm:t>
    </dgm:pt>
    <dgm:pt modelId="{FE326318-ADBD-B34F-8936-39337C2014D1}" type="sibTrans" cxnId="{4CB7F582-5C34-E948-9B08-C843901960D0}">
      <dgm:prSet/>
      <dgm:spPr/>
      <dgm:t>
        <a:bodyPr/>
        <a:lstStyle/>
        <a:p>
          <a:endParaRPr lang="en-US"/>
        </a:p>
      </dgm:t>
    </dgm:pt>
    <dgm:pt modelId="{EEA1FBB3-D93B-0F47-841B-394C775B5636}">
      <dgm:prSet phldrT="[Text]"/>
      <dgm:spPr/>
      <dgm:t>
        <a:bodyPr/>
        <a:lstStyle/>
        <a:p>
          <a:r>
            <a:rPr lang="en-US" dirty="0" smtClean="0"/>
            <a:t>Mission</a:t>
          </a:r>
          <a:endParaRPr lang="en-US" dirty="0"/>
        </a:p>
      </dgm:t>
    </dgm:pt>
    <dgm:pt modelId="{BCA786D7-22DF-B149-9009-3E1D3800C21A}" type="parTrans" cxnId="{AB1773FF-5663-F349-B3D9-9D0A6E79270B}">
      <dgm:prSet/>
      <dgm:spPr/>
      <dgm:t>
        <a:bodyPr/>
        <a:lstStyle/>
        <a:p>
          <a:endParaRPr lang="en-US"/>
        </a:p>
      </dgm:t>
    </dgm:pt>
    <dgm:pt modelId="{F41E54D9-A7BD-E94E-864A-00C7483E6D10}" type="sibTrans" cxnId="{AB1773FF-5663-F349-B3D9-9D0A6E79270B}">
      <dgm:prSet/>
      <dgm:spPr/>
      <dgm:t>
        <a:bodyPr/>
        <a:lstStyle/>
        <a:p>
          <a:endParaRPr lang="en-US"/>
        </a:p>
      </dgm:t>
    </dgm:pt>
    <dgm:pt modelId="{BE53E2CF-467A-2643-BEB0-66660639F9D2}">
      <dgm:prSet phldrT="[Text]"/>
      <dgm:spPr/>
      <dgm:t>
        <a:bodyPr/>
        <a:lstStyle/>
        <a:p>
          <a:r>
            <a:rPr lang="en-US" dirty="0" smtClean="0"/>
            <a:t>Values</a:t>
          </a:r>
          <a:endParaRPr lang="en-US" dirty="0"/>
        </a:p>
      </dgm:t>
    </dgm:pt>
    <dgm:pt modelId="{CB99BFDF-666E-8449-B989-2BD5D6AB017F}" type="parTrans" cxnId="{8EE04E61-0419-EE4F-8897-523D0B8BB338}">
      <dgm:prSet/>
      <dgm:spPr/>
      <dgm:t>
        <a:bodyPr/>
        <a:lstStyle/>
        <a:p>
          <a:endParaRPr lang="en-US"/>
        </a:p>
      </dgm:t>
    </dgm:pt>
    <dgm:pt modelId="{85D27AE0-EA9B-4A4E-818F-1D162208AABE}" type="sibTrans" cxnId="{8EE04E61-0419-EE4F-8897-523D0B8BB338}">
      <dgm:prSet/>
      <dgm:spPr/>
      <dgm:t>
        <a:bodyPr/>
        <a:lstStyle/>
        <a:p>
          <a:endParaRPr lang="en-US"/>
        </a:p>
      </dgm:t>
    </dgm:pt>
    <dgm:pt modelId="{B7549E03-BD5E-6549-B82F-A5CD54F3EE5B}">
      <dgm:prSet phldrT="[Text]"/>
      <dgm:spPr/>
      <dgm:t>
        <a:bodyPr/>
        <a:lstStyle/>
        <a:p>
          <a:r>
            <a:rPr lang="en-US" dirty="0" smtClean="0"/>
            <a:t>Goals &amp; Implementing Strategies</a:t>
          </a:r>
          <a:endParaRPr lang="en-US" dirty="0"/>
        </a:p>
      </dgm:t>
    </dgm:pt>
    <dgm:pt modelId="{59DDB931-6E43-6346-977D-83162BC7D881}" type="parTrans" cxnId="{111A52BD-FA4D-7340-A6C5-24B58B588F0A}">
      <dgm:prSet/>
      <dgm:spPr/>
      <dgm:t>
        <a:bodyPr/>
        <a:lstStyle/>
        <a:p>
          <a:endParaRPr lang="en-US"/>
        </a:p>
      </dgm:t>
    </dgm:pt>
    <dgm:pt modelId="{53529A07-D534-7845-A4B8-BFC70D36CB02}" type="sibTrans" cxnId="{111A52BD-FA4D-7340-A6C5-24B58B588F0A}">
      <dgm:prSet/>
      <dgm:spPr/>
      <dgm:t>
        <a:bodyPr/>
        <a:lstStyle/>
        <a:p>
          <a:endParaRPr lang="en-US"/>
        </a:p>
      </dgm:t>
    </dgm:pt>
    <dgm:pt modelId="{8AD1A33F-68C4-444F-AA39-90B82C01363E}">
      <dgm:prSet phldrT="[Text]"/>
      <dgm:spPr/>
      <dgm:t>
        <a:bodyPr/>
        <a:lstStyle/>
        <a:p>
          <a:r>
            <a:rPr lang="en-US" dirty="0" smtClean="0"/>
            <a:t>Business Model</a:t>
          </a:r>
          <a:endParaRPr lang="en-US" dirty="0"/>
        </a:p>
      </dgm:t>
    </dgm:pt>
    <dgm:pt modelId="{D183A683-0D2E-7F4E-B3C8-0291B086ED4C}" type="parTrans" cxnId="{BB01E2AB-035B-9F46-8021-069886E878C1}">
      <dgm:prSet/>
      <dgm:spPr/>
      <dgm:t>
        <a:bodyPr/>
        <a:lstStyle/>
        <a:p>
          <a:endParaRPr lang="en-US"/>
        </a:p>
      </dgm:t>
    </dgm:pt>
    <dgm:pt modelId="{3F343BA7-E025-7C4D-83CA-421AE4158D0C}" type="sibTrans" cxnId="{BB01E2AB-035B-9F46-8021-069886E878C1}">
      <dgm:prSet/>
      <dgm:spPr/>
      <dgm:t>
        <a:bodyPr/>
        <a:lstStyle/>
        <a:p>
          <a:endParaRPr lang="en-US"/>
        </a:p>
      </dgm:t>
    </dgm:pt>
    <dgm:pt modelId="{58223CB6-7759-8B49-8F5E-8E6873CFB1A9}" type="pres">
      <dgm:prSet presAssocID="{940F76FD-434A-5243-ABE9-C6D27B4E59CD}" presName="Name0" presStyleCnt="0">
        <dgm:presLayoutVars>
          <dgm:dir/>
          <dgm:resizeHandles val="exact"/>
        </dgm:presLayoutVars>
      </dgm:prSet>
      <dgm:spPr/>
    </dgm:pt>
    <dgm:pt modelId="{BCC4C115-FDB6-FF41-969D-B95E47F76651}" type="pres">
      <dgm:prSet presAssocID="{940F76FD-434A-5243-ABE9-C6D27B4E59CD}" presName="fgShape" presStyleLbl="fgShp" presStyleIdx="0" presStyleCnt="1"/>
      <dgm:spPr>
        <a:solidFill>
          <a:srgbClr val="8AD1DC"/>
        </a:solidFill>
        <a:ln cap="rnd"/>
      </dgm:spPr>
    </dgm:pt>
    <dgm:pt modelId="{1CE5D970-ABD3-D64B-A83E-098F6C3BB492}" type="pres">
      <dgm:prSet presAssocID="{940F76FD-434A-5243-ABE9-C6D27B4E59CD}" presName="linComp" presStyleCnt="0"/>
      <dgm:spPr/>
    </dgm:pt>
    <dgm:pt modelId="{C8C98B99-7CD3-ED43-8766-575D84C40C44}" type="pres">
      <dgm:prSet presAssocID="{AB088378-C136-934B-9F4E-0DFFC5ED6703}" presName="compNode" presStyleCnt="0"/>
      <dgm:spPr/>
    </dgm:pt>
    <dgm:pt modelId="{EE1FCB12-5740-204A-A3A4-DB818C90CADD}" type="pres">
      <dgm:prSet presAssocID="{AB088378-C136-934B-9F4E-0DFFC5ED6703}" presName="bkgdShape" presStyleLbl="node1" presStyleIdx="0" presStyleCnt="5"/>
      <dgm:spPr/>
      <dgm:t>
        <a:bodyPr/>
        <a:lstStyle/>
        <a:p>
          <a:endParaRPr lang="en-US"/>
        </a:p>
      </dgm:t>
    </dgm:pt>
    <dgm:pt modelId="{5ED32112-3129-784C-AE72-F188A12BBC4E}" type="pres">
      <dgm:prSet presAssocID="{AB088378-C136-934B-9F4E-0DFFC5ED6703}" presName="nodeTx" presStyleLbl="node1" presStyleIdx="0" presStyleCnt="5">
        <dgm:presLayoutVars>
          <dgm:bulletEnabled val="1"/>
        </dgm:presLayoutVars>
      </dgm:prSet>
      <dgm:spPr/>
      <dgm:t>
        <a:bodyPr/>
        <a:lstStyle/>
        <a:p>
          <a:endParaRPr lang="en-US"/>
        </a:p>
      </dgm:t>
    </dgm:pt>
    <dgm:pt modelId="{7BEFF3E1-2710-0C4C-8C9B-D2AB4642A3C2}" type="pres">
      <dgm:prSet presAssocID="{AB088378-C136-934B-9F4E-0DFFC5ED6703}" presName="invisiNode" presStyleLbl="node1" presStyleIdx="0" presStyleCnt="5"/>
      <dgm:spPr/>
    </dgm:pt>
    <dgm:pt modelId="{DFD9B886-03BB-4D46-81D7-653DCE425BBF}" type="pres">
      <dgm:prSet presAssocID="{AB088378-C136-934B-9F4E-0DFFC5ED6703}" presName="imagNode" presStyleLbl="fgImgPlace1" presStyleIdx="0" presStyleCnt="5"/>
      <dgm:spPr>
        <a:blipFill dpi="0" rotWithShape="1">
          <a:blip xmlns:r="http://schemas.openxmlformats.org/officeDocument/2006/relationships" r:embed="rId1">
            <a:extLst>
              <a:ext uri="{BEBA8EAE-BF5A-486C-A8C5-ECC9F3942E4B}">
                <a14:imgProps xmlns:a14="http://schemas.microsoft.com/office/drawing/2010/main">
                  <a14:imgLayer r:embed="rId2">
                    <a14:imgEffect>
                      <a14:sharpenSoften amount="72000"/>
                    </a14:imgEffect>
                  </a14:imgLayer>
                </a14:imgProps>
              </a:ext>
              <a:ext uri="{28A0092B-C50C-407E-A947-70E740481C1C}">
                <a14:useLocalDpi xmlns:a14="http://schemas.microsoft.com/office/drawing/2010/main" val="0"/>
              </a:ext>
            </a:extLst>
          </a:blip>
          <a:srcRect/>
          <a:stretch>
            <a:fillRect l="-13000" t="-1979" r="-13000" b="-1979"/>
          </a:stretch>
        </a:blipFill>
      </dgm:spPr>
    </dgm:pt>
    <dgm:pt modelId="{81D00D4F-F3BB-644E-BAA1-0C0422279FCF}" type="pres">
      <dgm:prSet presAssocID="{FE326318-ADBD-B34F-8936-39337C2014D1}" presName="sibTrans" presStyleLbl="sibTrans2D1" presStyleIdx="0" presStyleCnt="0"/>
      <dgm:spPr/>
      <dgm:t>
        <a:bodyPr/>
        <a:lstStyle/>
        <a:p>
          <a:endParaRPr lang="en-US"/>
        </a:p>
      </dgm:t>
    </dgm:pt>
    <dgm:pt modelId="{F97E5CFD-61F0-1C4E-B3A8-1744BD00FB95}" type="pres">
      <dgm:prSet presAssocID="{EEA1FBB3-D93B-0F47-841B-394C775B5636}" presName="compNode" presStyleCnt="0"/>
      <dgm:spPr/>
    </dgm:pt>
    <dgm:pt modelId="{5D999893-AC8A-8046-8D2C-347B35311EA3}" type="pres">
      <dgm:prSet presAssocID="{EEA1FBB3-D93B-0F47-841B-394C775B5636}" presName="bkgdShape" presStyleLbl="node1" presStyleIdx="1" presStyleCnt="5"/>
      <dgm:spPr/>
      <dgm:t>
        <a:bodyPr/>
        <a:lstStyle/>
        <a:p>
          <a:endParaRPr lang="en-US"/>
        </a:p>
      </dgm:t>
    </dgm:pt>
    <dgm:pt modelId="{02200A40-902A-4B41-BB56-E7096E7FE518}" type="pres">
      <dgm:prSet presAssocID="{EEA1FBB3-D93B-0F47-841B-394C775B5636}" presName="nodeTx" presStyleLbl="node1" presStyleIdx="1" presStyleCnt="5">
        <dgm:presLayoutVars>
          <dgm:bulletEnabled val="1"/>
        </dgm:presLayoutVars>
      </dgm:prSet>
      <dgm:spPr/>
      <dgm:t>
        <a:bodyPr/>
        <a:lstStyle/>
        <a:p>
          <a:endParaRPr lang="en-US"/>
        </a:p>
      </dgm:t>
    </dgm:pt>
    <dgm:pt modelId="{AA48B468-B207-7947-86DA-5B70CDFCFA01}" type="pres">
      <dgm:prSet presAssocID="{EEA1FBB3-D93B-0F47-841B-394C775B5636}" presName="invisiNode" presStyleLbl="node1" presStyleIdx="1" presStyleCnt="5"/>
      <dgm:spPr/>
    </dgm:pt>
    <dgm:pt modelId="{76603ECC-2FCD-984B-96F3-DAF4F1FA2667}" type="pres">
      <dgm:prSet presAssocID="{EEA1FBB3-D93B-0F47-841B-394C775B5636}" presName="imagNode" presStyleLbl="fgImgPlace1" presStyleIdx="1" presStyleCnt="5"/>
      <dgm:spPr>
        <a:blipFill dpi="0" rotWithShape="1">
          <a:blip xmlns:r="http://schemas.openxmlformats.org/officeDocument/2006/relationships" r:embed="rId3">
            <a:extLst>
              <a:ext uri="{BEBA8EAE-BF5A-486C-A8C5-ECC9F3942E4B}">
                <a14:imgProps xmlns:a14="http://schemas.microsoft.com/office/drawing/2010/main">
                  <a14:imgLayer r:embed="rId4">
                    <a14:imgEffect>
                      <a14:sharpenSoften amount="76000"/>
                    </a14:imgEffect>
                  </a14:imgLayer>
                </a14:imgProps>
              </a:ext>
              <a:ext uri="{28A0092B-C50C-407E-A947-70E740481C1C}">
                <a14:useLocalDpi xmlns:a14="http://schemas.microsoft.com/office/drawing/2010/main" val="0"/>
              </a:ext>
            </a:extLst>
          </a:blip>
          <a:srcRect/>
          <a:stretch>
            <a:fillRect l="-5000" t="-1979" r="-5000" b="-1979"/>
          </a:stretch>
        </a:blipFill>
      </dgm:spPr>
    </dgm:pt>
    <dgm:pt modelId="{6AFDB4EC-6DC5-9547-9850-E1F11001A37C}" type="pres">
      <dgm:prSet presAssocID="{F41E54D9-A7BD-E94E-864A-00C7483E6D10}" presName="sibTrans" presStyleLbl="sibTrans2D1" presStyleIdx="0" presStyleCnt="0"/>
      <dgm:spPr/>
      <dgm:t>
        <a:bodyPr/>
        <a:lstStyle/>
        <a:p>
          <a:endParaRPr lang="en-US"/>
        </a:p>
      </dgm:t>
    </dgm:pt>
    <dgm:pt modelId="{52E98665-CC61-4543-95E8-5163EECBEFDB}" type="pres">
      <dgm:prSet presAssocID="{BE53E2CF-467A-2643-BEB0-66660639F9D2}" presName="compNode" presStyleCnt="0"/>
      <dgm:spPr/>
    </dgm:pt>
    <dgm:pt modelId="{9C248705-5AB0-2145-8699-A6C04C4E60F0}" type="pres">
      <dgm:prSet presAssocID="{BE53E2CF-467A-2643-BEB0-66660639F9D2}" presName="bkgdShape" presStyleLbl="node1" presStyleIdx="2" presStyleCnt="5"/>
      <dgm:spPr/>
      <dgm:t>
        <a:bodyPr/>
        <a:lstStyle/>
        <a:p>
          <a:endParaRPr lang="en-US"/>
        </a:p>
      </dgm:t>
    </dgm:pt>
    <dgm:pt modelId="{10321F84-E902-0141-A658-2755EA594757}" type="pres">
      <dgm:prSet presAssocID="{BE53E2CF-467A-2643-BEB0-66660639F9D2}" presName="nodeTx" presStyleLbl="node1" presStyleIdx="2" presStyleCnt="5">
        <dgm:presLayoutVars>
          <dgm:bulletEnabled val="1"/>
        </dgm:presLayoutVars>
      </dgm:prSet>
      <dgm:spPr/>
      <dgm:t>
        <a:bodyPr/>
        <a:lstStyle/>
        <a:p>
          <a:endParaRPr lang="en-US"/>
        </a:p>
      </dgm:t>
    </dgm:pt>
    <dgm:pt modelId="{97695FC2-F6C8-CE48-BADE-5F0AF72AFFE8}" type="pres">
      <dgm:prSet presAssocID="{BE53E2CF-467A-2643-BEB0-66660639F9D2}" presName="invisiNode" presStyleLbl="node1" presStyleIdx="2" presStyleCnt="5"/>
      <dgm:spPr/>
    </dgm:pt>
    <dgm:pt modelId="{EE1FC4C9-7BA9-0841-A7CB-B05013C2C18E}" type="pres">
      <dgm:prSet presAssocID="{BE53E2CF-467A-2643-BEB0-66660639F9D2}" presName="imagNode" presStyleLbl="fgImgPlace1" presStyleIdx="2" presStyleCnt="5"/>
      <dgm:spPr>
        <a:blipFill dpi="0" rotWithShape="1">
          <a:blip xmlns:r="http://schemas.openxmlformats.org/officeDocument/2006/relationships" r:embed="rId5">
            <a:extLst>
              <a:ext uri="{BEBA8EAE-BF5A-486C-A8C5-ECC9F3942E4B}">
                <a14:imgProps xmlns:a14="http://schemas.microsoft.com/office/drawing/2010/main">
                  <a14:imgLayer r:embed="rId6">
                    <a14:imgEffect>
                      <a14:sharpenSoften amount="66000"/>
                    </a14:imgEffect>
                  </a14:imgLayer>
                </a14:imgProps>
              </a:ext>
              <a:ext uri="{28A0092B-C50C-407E-A947-70E740481C1C}">
                <a14:useLocalDpi xmlns:a14="http://schemas.microsoft.com/office/drawing/2010/main" val="0"/>
              </a:ext>
            </a:extLst>
          </a:blip>
          <a:srcRect/>
          <a:stretch>
            <a:fillRect l="-11000" t="-4866" r="-11000" b="-4866"/>
          </a:stretch>
        </a:blipFill>
      </dgm:spPr>
    </dgm:pt>
    <dgm:pt modelId="{A1D54A89-543F-914B-A9DF-63F7FE8241B7}" type="pres">
      <dgm:prSet presAssocID="{85D27AE0-EA9B-4A4E-818F-1D162208AABE}" presName="sibTrans" presStyleLbl="sibTrans2D1" presStyleIdx="0" presStyleCnt="0"/>
      <dgm:spPr/>
      <dgm:t>
        <a:bodyPr/>
        <a:lstStyle/>
        <a:p>
          <a:endParaRPr lang="en-US"/>
        </a:p>
      </dgm:t>
    </dgm:pt>
    <dgm:pt modelId="{29A03DAC-05B8-E04B-84BD-03DB765613EC}" type="pres">
      <dgm:prSet presAssocID="{B7549E03-BD5E-6549-B82F-A5CD54F3EE5B}" presName="compNode" presStyleCnt="0"/>
      <dgm:spPr/>
    </dgm:pt>
    <dgm:pt modelId="{68461D07-322D-1D45-87D2-0A0FAEED4D1C}" type="pres">
      <dgm:prSet presAssocID="{B7549E03-BD5E-6549-B82F-A5CD54F3EE5B}" presName="bkgdShape" presStyleLbl="node1" presStyleIdx="3" presStyleCnt="5"/>
      <dgm:spPr/>
      <dgm:t>
        <a:bodyPr/>
        <a:lstStyle/>
        <a:p>
          <a:endParaRPr lang="en-US"/>
        </a:p>
      </dgm:t>
    </dgm:pt>
    <dgm:pt modelId="{D2D9AC9D-260E-2F47-B6ED-0FCEF8318B66}" type="pres">
      <dgm:prSet presAssocID="{B7549E03-BD5E-6549-B82F-A5CD54F3EE5B}" presName="nodeTx" presStyleLbl="node1" presStyleIdx="3" presStyleCnt="5">
        <dgm:presLayoutVars>
          <dgm:bulletEnabled val="1"/>
        </dgm:presLayoutVars>
      </dgm:prSet>
      <dgm:spPr/>
      <dgm:t>
        <a:bodyPr/>
        <a:lstStyle/>
        <a:p>
          <a:endParaRPr lang="en-US"/>
        </a:p>
      </dgm:t>
    </dgm:pt>
    <dgm:pt modelId="{3246E019-8071-B34A-B965-C6725C474397}" type="pres">
      <dgm:prSet presAssocID="{B7549E03-BD5E-6549-B82F-A5CD54F3EE5B}" presName="invisiNode" presStyleLbl="node1" presStyleIdx="3" presStyleCnt="5"/>
      <dgm:spPr/>
    </dgm:pt>
    <dgm:pt modelId="{98431A9A-BA27-BD43-B277-B3135C188F3D}" type="pres">
      <dgm:prSet presAssocID="{B7549E03-BD5E-6549-B82F-A5CD54F3EE5B}" presName="imagNode" presStyleLbl="fgImgPlace1" presStyleIdx="3" presStyleCnt="5"/>
      <dgm:spPr>
        <a:blipFill dpi="0" rotWithShape="1">
          <a:blip xmlns:r="http://schemas.openxmlformats.org/officeDocument/2006/relationships" r:embed="rId7">
            <a:extLst>
              <a:ext uri="{BEBA8EAE-BF5A-486C-A8C5-ECC9F3942E4B}">
                <a14:imgProps xmlns:a14="http://schemas.microsoft.com/office/drawing/2010/main">
                  <a14:imgLayer r:embed="rId8">
                    <a14:imgEffect>
                      <a14:sharpenSoften amount="74000"/>
                    </a14:imgEffect>
                  </a14:imgLayer>
                </a14:imgProps>
              </a:ext>
              <a:ext uri="{28A0092B-C50C-407E-A947-70E740481C1C}">
                <a14:useLocalDpi xmlns:a14="http://schemas.microsoft.com/office/drawing/2010/main" val="0"/>
              </a:ext>
            </a:extLst>
          </a:blip>
          <a:srcRect/>
          <a:stretch>
            <a:fillRect l="-4000" t="-4866" r="-4000" b="-4866"/>
          </a:stretch>
        </a:blipFill>
      </dgm:spPr>
    </dgm:pt>
    <dgm:pt modelId="{2F491F43-5341-7740-8607-1E06270E40E5}" type="pres">
      <dgm:prSet presAssocID="{53529A07-D534-7845-A4B8-BFC70D36CB02}" presName="sibTrans" presStyleLbl="sibTrans2D1" presStyleIdx="0" presStyleCnt="0"/>
      <dgm:spPr/>
      <dgm:t>
        <a:bodyPr/>
        <a:lstStyle/>
        <a:p>
          <a:endParaRPr lang="en-US"/>
        </a:p>
      </dgm:t>
    </dgm:pt>
    <dgm:pt modelId="{9115169A-8DB7-574C-B21F-387B9DF46CC1}" type="pres">
      <dgm:prSet presAssocID="{8AD1A33F-68C4-444F-AA39-90B82C01363E}" presName="compNode" presStyleCnt="0"/>
      <dgm:spPr/>
    </dgm:pt>
    <dgm:pt modelId="{CC27067F-08CB-194F-BB43-453386425DF4}" type="pres">
      <dgm:prSet presAssocID="{8AD1A33F-68C4-444F-AA39-90B82C01363E}" presName="bkgdShape" presStyleLbl="node1" presStyleIdx="4" presStyleCnt="5"/>
      <dgm:spPr/>
      <dgm:t>
        <a:bodyPr/>
        <a:lstStyle/>
        <a:p>
          <a:endParaRPr lang="en-US"/>
        </a:p>
      </dgm:t>
    </dgm:pt>
    <dgm:pt modelId="{88DB77F6-C19C-9A40-96FB-3CF6DE294C9A}" type="pres">
      <dgm:prSet presAssocID="{8AD1A33F-68C4-444F-AA39-90B82C01363E}" presName="nodeTx" presStyleLbl="node1" presStyleIdx="4" presStyleCnt="5">
        <dgm:presLayoutVars>
          <dgm:bulletEnabled val="1"/>
        </dgm:presLayoutVars>
      </dgm:prSet>
      <dgm:spPr/>
      <dgm:t>
        <a:bodyPr/>
        <a:lstStyle/>
        <a:p>
          <a:endParaRPr lang="en-US"/>
        </a:p>
      </dgm:t>
    </dgm:pt>
    <dgm:pt modelId="{8C51F3DE-37A4-A74B-80D6-3CB5A24FA636}" type="pres">
      <dgm:prSet presAssocID="{8AD1A33F-68C4-444F-AA39-90B82C01363E}" presName="invisiNode" presStyleLbl="node1" presStyleIdx="4" presStyleCnt="5"/>
      <dgm:spPr/>
    </dgm:pt>
    <dgm:pt modelId="{E9589EB5-000F-8C4A-8FFE-BF7382E64DDE}" type="pres">
      <dgm:prSet presAssocID="{8AD1A33F-68C4-444F-AA39-90B82C01363E}" presName="imagNode" presStyleLbl="fgImgPlace1" presStyleIdx="4" presStyleCnt="5"/>
      <dgm:spPr>
        <a:blipFill dpi="0" rotWithShape="1">
          <a:blip xmlns:r="http://schemas.openxmlformats.org/officeDocument/2006/relationships" r:embed="rId9">
            <a:extLst>
              <a:ext uri="{BEBA8EAE-BF5A-486C-A8C5-ECC9F3942E4B}">
                <a14:imgProps xmlns:a14="http://schemas.microsoft.com/office/drawing/2010/main">
                  <a14:imgLayer r:embed="rId10">
                    <a14:imgEffect>
                      <a14:sharpenSoften amount="79000"/>
                    </a14:imgEffect>
                  </a14:imgLayer>
                </a14:imgProps>
              </a:ext>
              <a:ext uri="{28A0092B-C50C-407E-A947-70E740481C1C}">
                <a14:useLocalDpi xmlns:a14="http://schemas.microsoft.com/office/drawing/2010/main" val="0"/>
              </a:ext>
            </a:extLst>
          </a:blip>
          <a:srcRect/>
          <a:stretch>
            <a:fillRect l="-8000" t="-1979" r="-8000" b="-1979"/>
          </a:stretch>
        </a:blipFill>
      </dgm:spPr>
    </dgm:pt>
  </dgm:ptLst>
  <dgm:cxnLst>
    <dgm:cxn modelId="{C541B226-9DFB-E548-B968-3BE68827A410}" type="presOf" srcId="{B7549E03-BD5E-6549-B82F-A5CD54F3EE5B}" destId="{68461D07-322D-1D45-87D2-0A0FAEED4D1C}" srcOrd="0" destOrd="0" presId="urn:microsoft.com/office/officeart/2005/8/layout/hList7"/>
    <dgm:cxn modelId="{4CB7F582-5C34-E948-9B08-C843901960D0}" srcId="{940F76FD-434A-5243-ABE9-C6D27B4E59CD}" destId="{AB088378-C136-934B-9F4E-0DFFC5ED6703}" srcOrd="0" destOrd="0" parTransId="{D1482981-025F-E248-8563-40DB44EC7B23}" sibTransId="{FE326318-ADBD-B34F-8936-39337C2014D1}"/>
    <dgm:cxn modelId="{8EE04E61-0419-EE4F-8897-523D0B8BB338}" srcId="{940F76FD-434A-5243-ABE9-C6D27B4E59CD}" destId="{BE53E2CF-467A-2643-BEB0-66660639F9D2}" srcOrd="2" destOrd="0" parTransId="{CB99BFDF-666E-8449-B989-2BD5D6AB017F}" sibTransId="{85D27AE0-EA9B-4A4E-818F-1D162208AABE}"/>
    <dgm:cxn modelId="{EDD486A7-9B77-D242-A1B5-46FBF6862DC2}" type="presOf" srcId="{F41E54D9-A7BD-E94E-864A-00C7483E6D10}" destId="{6AFDB4EC-6DC5-9547-9850-E1F11001A37C}" srcOrd="0" destOrd="0" presId="urn:microsoft.com/office/officeart/2005/8/layout/hList7"/>
    <dgm:cxn modelId="{BB01E2AB-035B-9F46-8021-069886E878C1}" srcId="{940F76FD-434A-5243-ABE9-C6D27B4E59CD}" destId="{8AD1A33F-68C4-444F-AA39-90B82C01363E}" srcOrd="4" destOrd="0" parTransId="{D183A683-0D2E-7F4E-B3C8-0291B086ED4C}" sibTransId="{3F343BA7-E025-7C4D-83CA-421AE4158D0C}"/>
    <dgm:cxn modelId="{A30C025B-47E7-B74E-8D99-2DE4D4A9B491}" type="presOf" srcId="{B7549E03-BD5E-6549-B82F-A5CD54F3EE5B}" destId="{D2D9AC9D-260E-2F47-B6ED-0FCEF8318B66}" srcOrd="1" destOrd="0" presId="urn:microsoft.com/office/officeart/2005/8/layout/hList7"/>
    <dgm:cxn modelId="{179022BF-659A-FC44-9D31-7A95EB58CA23}" type="presOf" srcId="{53529A07-D534-7845-A4B8-BFC70D36CB02}" destId="{2F491F43-5341-7740-8607-1E06270E40E5}" srcOrd="0" destOrd="0" presId="urn:microsoft.com/office/officeart/2005/8/layout/hList7"/>
    <dgm:cxn modelId="{CDC9222F-9E27-344D-B3C1-B82604D0F4E5}" type="presOf" srcId="{EEA1FBB3-D93B-0F47-841B-394C775B5636}" destId="{02200A40-902A-4B41-BB56-E7096E7FE518}" srcOrd="1" destOrd="0" presId="urn:microsoft.com/office/officeart/2005/8/layout/hList7"/>
    <dgm:cxn modelId="{111A52BD-FA4D-7340-A6C5-24B58B588F0A}" srcId="{940F76FD-434A-5243-ABE9-C6D27B4E59CD}" destId="{B7549E03-BD5E-6549-B82F-A5CD54F3EE5B}" srcOrd="3" destOrd="0" parTransId="{59DDB931-6E43-6346-977D-83162BC7D881}" sibTransId="{53529A07-D534-7845-A4B8-BFC70D36CB02}"/>
    <dgm:cxn modelId="{66E9D3F1-1743-7345-BAE3-CCC61C37DAC0}" type="presOf" srcId="{EEA1FBB3-D93B-0F47-841B-394C775B5636}" destId="{5D999893-AC8A-8046-8D2C-347B35311EA3}" srcOrd="0" destOrd="0" presId="urn:microsoft.com/office/officeart/2005/8/layout/hList7"/>
    <dgm:cxn modelId="{9B946489-A83E-674B-94F7-27134322DD65}" type="presOf" srcId="{BE53E2CF-467A-2643-BEB0-66660639F9D2}" destId="{10321F84-E902-0141-A658-2755EA594757}" srcOrd="1" destOrd="0" presId="urn:microsoft.com/office/officeart/2005/8/layout/hList7"/>
    <dgm:cxn modelId="{27AFFB98-2163-8244-BF17-96FBB52D62BB}" type="presOf" srcId="{940F76FD-434A-5243-ABE9-C6D27B4E59CD}" destId="{58223CB6-7759-8B49-8F5E-8E6873CFB1A9}" srcOrd="0" destOrd="0" presId="urn:microsoft.com/office/officeart/2005/8/layout/hList7"/>
    <dgm:cxn modelId="{D223C2E1-0C4B-7042-84B2-F5ADDFA8D3E5}" type="presOf" srcId="{8AD1A33F-68C4-444F-AA39-90B82C01363E}" destId="{CC27067F-08CB-194F-BB43-453386425DF4}" srcOrd="0" destOrd="0" presId="urn:microsoft.com/office/officeart/2005/8/layout/hList7"/>
    <dgm:cxn modelId="{F0E34C97-B81F-0E46-A0EA-2E5B2379643E}" type="presOf" srcId="{AB088378-C136-934B-9F4E-0DFFC5ED6703}" destId="{EE1FCB12-5740-204A-A3A4-DB818C90CADD}" srcOrd="0" destOrd="0" presId="urn:microsoft.com/office/officeart/2005/8/layout/hList7"/>
    <dgm:cxn modelId="{FEA78153-3E2F-6348-A622-BA2C296E00D6}" type="presOf" srcId="{8AD1A33F-68C4-444F-AA39-90B82C01363E}" destId="{88DB77F6-C19C-9A40-96FB-3CF6DE294C9A}" srcOrd="1" destOrd="0" presId="urn:microsoft.com/office/officeart/2005/8/layout/hList7"/>
    <dgm:cxn modelId="{6A2D7F22-803F-B345-9BC0-239D13A1F873}" type="presOf" srcId="{85D27AE0-EA9B-4A4E-818F-1D162208AABE}" destId="{A1D54A89-543F-914B-A9DF-63F7FE8241B7}" srcOrd="0" destOrd="0" presId="urn:microsoft.com/office/officeart/2005/8/layout/hList7"/>
    <dgm:cxn modelId="{FC6F9479-887A-D74A-A880-45C9668C5E17}" type="presOf" srcId="{AB088378-C136-934B-9F4E-0DFFC5ED6703}" destId="{5ED32112-3129-784C-AE72-F188A12BBC4E}" srcOrd="1" destOrd="0" presId="urn:microsoft.com/office/officeart/2005/8/layout/hList7"/>
    <dgm:cxn modelId="{A8C17268-6A02-7248-8F7E-D9AEA090B0CC}" type="presOf" srcId="{BE53E2CF-467A-2643-BEB0-66660639F9D2}" destId="{9C248705-5AB0-2145-8699-A6C04C4E60F0}" srcOrd="0" destOrd="0" presId="urn:microsoft.com/office/officeart/2005/8/layout/hList7"/>
    <dgm:cxn modelId="{AB1773FF-5663-F349-B3D9-9D0A6E79270B}" srcId="{940F76FD-434A-5243-ABE9-C6D27B4E59CD}" destId="{EEA1FBB3-D93B-0F47-841B-394C775B5636}" srcOrd="1" destOrd="0" parTransId="{BCA786D7-22DF-B149-9009-3E1D3800C21A}" sibTransId="{F41E54D9-A7BD-E94E-864A-00C7483E6D10}"/>
    <dgm:cxn modelId="{FFD5ECBE-7CC5-FE4D-B273-1FF0A6EEB6C7}" type="presOf" srcId="{FE326318-ADBD-B34F-8936-39337C2014D1}" destId="{81D00D4F-F3BB-644E-BAA1-0C0422279FCF}" srcOrd="0" destOrd="0" presId="urn:microsoft.com/office/officeart/2005/8/layout/hList7"/>
    <dgm:cxn modelId="{AF125EDC-ACB5-0F47-9CE0-62394863A3B5}" type="presParOf" srcId="{58223CB6-7759-8B49-8F5E-8E6873CFB1A9}" destId="{BCC4C115-FDB6-FF41-969D-B95E47F76651}" srcOrd="0" destOrd="0" presId="urn:microsoft.com/office/officeart/2005/8/layout/hList7"/>
    <dgm:cxn modelId="{8DB04D17-5D90-1249-8789-C685101CFF11}" type="presParOf" srcId="{58223CB6-7759-8B49-8F5E-8E6873CFB1A9}" destId="{1CE5D970-ABD3-D64B-A83E-098F6C3BB492}" srcOrd="1" destOrd="0" presId="urn:microsoft.com/office/officeart/2005/8/layout/hList7"/>
    <dgm:cxn modelId="{BAA299FC-8252-4B4B-8777-FB00F6A08BBE}" type="presParOf" srcId="{1CE5D970-ABD3-D64B-A83E-098F6C3BB492}" destId="{C8C98B99-7CD3-ED43-8766-575D84C40C44}" srcOrd="0" destOrd="0" presId="urn:microsoft.com/office/officeart/2005/8/layout/hList7"/>
    <dgm:cxn modelId="{D147DCD8-BB3B-024F-B03B-12C6C64D761C}" type="presParOf" srcId="{C8C98B99-7CD3-ED43-8766-575D84C40C44}" destId="{EE1FCB12-5740-204A-A3A4-DB818C90CADD}" srcOrd="0" destOrd="0" presId="urn:microsoft.com/office/officeart/2005/8/layout/hList7"/>
    <dgm:cxn modelId="{FD103250-7C77-B348-8831-D0C8B3AD52D9}" type="presParOf" srcId="{C8C98B99-7CD3-ED43-8766-575D84C40C44}" destId="{5ED32112-3129-784C-AE72-F188A12BBC4E}" srcOrd="1" destOrd="0" presId="urn:microsoft.com/office/officeart/2005/8/layout/hList7"/>
    <dgm:cxn modelId="{CD9C1770-BE16-4A45-B602-DFAE58E51087}" type="presParOf" srcId="{C8C98B99-7CD3-ED43-8766-575D84C40C44}" destId="{7BEFF3E1-2710-0C4C-8C9B-D2AB4642A3C2}" srcOrd="2" destOrd="0" presId="urn:microsoft.com/office/officeart/2005/8/layout/hList7"/>
    <dgm:cxn modelId="{F0BA0027-8DD7-F44E-A39E-E54D697C05A5}" type="presParOf" srcId="{C8C98B99-7CD3-ED43-8766-575D84C40C44}" destId="{DFD9B886-03BB-4D46-81D7-653DCE425BBF}" srcOrd="3" destOrd="0" presId="urn:microsoft.com/office/officeart/2005/8/layout/hList7"/>
    <dgm:cxn modelId="{311D3CAB-C360-CE43-B71E-C1A048A111D3}" type="presParOf" srcId="{1CE5D970-ABD3-D64B-A83E-098F6C3BB492}" destId="{81D00D4F-F3BB-644E-BAA1-0C0422279FCF}" srcOrd="1" destOrd="0" presId="urn:microsoft.com/office/officeart/2005/8/layout/hList7"/>
    <dgm:cxn modelId="{3D2C27D8-1674-4547-AC45-C2D73CF3659D}" type="presParOf" srcId="{1CE5D970-ABD3-D64B-A83E-098F6C3BB492}" destId="{F97E5CFD-61F0-1C4E-B3A8-1744BD00FB95}" srcOrd="2" destOrd="0" presId="urn:microsoft.com/office/officeart/2005/8/layout/hList7"/>
    <dgm:cxn modelId="{6ABA3DFA-6715-084F-BB64-7490A9964051}" type="presParOf" srcId="{F97E5CFD-61F0-1C4E-B3A8-1744BD00FB95}" destId="{5D999893-AC8A-8046-8D2C-347B35311EA3}" srcOrd="0" destOrd="0" presId="urn:microsoft.com/office/officeart/2005/8/layout/hList7"/>
    <dgm:cxn modelId="{DE4678E4-FA92-804B-B20D-B7470243B904}" type="presParOf" srcId="{F97E5CFD-61F0-1C4E-B3A8-1744BD00FB95}" destId="{02200A40-902A-4B41-BB56-E7096E7FE518}" srcOrd="1" destOrd="0" presId="urn:microsoft.com/office/officeart/2005/8/layout/hList7"/>
    <dgm:cxn modelId="{9ECD4A6D-4628-9B4B-B921-024D3F6E5037}" type="presParOf" srcId="{F97E5CFD-61F0-1C4E-B3A8-1744BD00FB95}" destId="{AA48B468-B207-7947-86DA-5B70CDFCFA01}" srcOrd="2" destOrd="0" presId="urn:microsoft.com/office/officeart/2005/8/layout/hList7"/>
    <dgm:cxn modelId="{7C79D444-7F55-F041-9FB5-D57D72493AF4}" type="presParOf" srcId="{F97E5CFD-61F0-1C4E-B3A8-1744BD00FB95}" destId="{76603ECC-2FCD-984B-96F3-DAF4F1FA2667}" srcOrd="3" destOrd="0" presId="urn:microsoft.com/office/officeart/2005/8/layout/hList7"/>
    <dgm:cxn modelId="{FF19BB8E-0823-8244-9D49-FE81ADD6A820}" type="presParOf" srcId="{1CE5D970-ABD3-D64B-A83E-098F6C3BB492}" destId="{6AFDB4EC-6DC5-9547-9850-E1F11001A37C}" srcOrd="3" destOrd="0" presId="urn:microsoft.com/office/officeart/2005/8/layout/hList7"/>
    <dgm:cxn modelId="{2BFF5D0B-73E8-9D4C-B667-B3C04D6920D4}" type="presParOf" srcId="{1CE5D970-ABD3-D64B-A83E-098F6C3BB492}" destId="{52E98665-CC61-4543-95E8-5163EECBEFDB}" srcOrd="4" destOrd="0" presId="urn:microsoft.com/office/officeart/2005/8/layout/hList7"/>
    <dgm:cxn modelId="{079AEFDE-43BC-E64F-8F87-F22214E6170E}" type="presParOf" srcId="{52E98665-CC61-4543-95E8-5163EECBEFDB}" destId="{9C248705-5AB0-2145-8699-A6C04C4E60F0}" srcOrd="0" destOrd="0" presId="urn:microsoft.com/office/officeart/2005/8/layout/hList7"/>
    <dgm:cxn modelId="{6E9B3066-EC6F-C34C-AC10-32A50E4C23C1}" type="presParOf" srcId="{52E98665-CC61-4543-95E8-5163EECBEFDB}" destId="{10321F84-E902-0141-A658-2755EA594757}" srcOrd="1" destOrd="0" presId="urn:microsoft.com/office/officeart/2005/8/layout/hList7"/>
    <dgm:cxn modelId="{9C0F9F18-9E5F-804D-B3C7-5EAAC3A4EBE1}" type="presParOf" srcId="{52E98665-CC61-4543-95E8-5163EECBEFDB}" destId="{97695FC2-F6C8-CE48-BADE-5F0AF72AFFE8}" srcOrd="2" destOrd="0" presId="urn:microsoft.com/office/officeart/2005/8/layout/hList7"/>
    <dgm:cxn modelId="{37317D12-D748-2649-82DC-E00E109CFDC1}" type="presParOf" srcId="{52E98665-CC61-4543-95E8-5163EECBEFDB}" destId="{EE1FC4C9-7BA9-0841-A7CB-B05013C2C18E}" srcOrd="3" destOrd="0" presId="urn:microsoft.com/office/officeart/2005/8/layout/hList7"/>
    <dgm:cxn modelId="{50AF97F9-95A9-B047-9B38-A95F2B83813E}" type="presParOf" srcId="{1CE5D970-ABD3-D64B-A83E-098F6C3BB492}" destId="{A1D54A89-543F-914B-A9DF-63F7FE8241B7}" srcOrd="5" destOrd="0" presId="urn:microsoft.com/office/officeart/2005/8/layout/hList7"/>
    <dgm:cxn modelId="{D66754B8-DE8C-1645-8249-1C91125AF092}" type="presParOf" srcId="{1CE5D970-ABD3-D64B-A83E-098F6C3BB492}" destId="{29A03DAC-05B8-E04B-84BD-03DB765613EC}" srcOrd="6" destOrd="0" presId="urn:microsoft.com/office/officeart/2005/8/layout/hList7"/>
    <dgm:cxn modelId="{3580365A-4737-1B4A-AB2F-D8905F882623}" type="presParOf" srcId="{29A03DAC-05B8-E04B-84BD-03DB765613EC}" destId="{68461D07-322D-1D45-87D2-0A0FAEED4D1C}" srcOrd="0" destOrd="0" presId="urn:microsoft.com/office/officeart/2005/8/layout/hList7"/>
    <dgm:cxn modelId="{B2754EB2-CA21-5F4D-91EE-B30C40E56EFF}" type="presParOf" srcId="{29A03DAC-05B8-E04B-84BD-03DB765613EC}" destId="{D2D9AC9D-260E-2F47-B6ED-0FCEF8318B66}" srcOrd="1" destOrd="0" presId="urn:microsoft.com/office/officeart/2005/8/layout/hList7"/>
    <dgm:cxn modelId="{2F51A8A1-8C84-9C49-BF3F-271E7060AF07}" type="presParOf" srcId="{29A03DAC-05B8-E04B-84BD-03DB765613EC}" destId="{3246E019-8071-B34A-B965-C6725C474397}" srcOrd="2" destOrd="0" presId="urn:microsoft.com/office/officeart/2005/8/layout/hList7"/>
    <dgm:cxn modelId="{DE521474-3F4E-7945-A6B3-ACF7B753C0A4}" type="presParOf" srcId="{29A03DAC-05B8-E04B-84BD-03DB765613EC}" destId="{98431A9A-BA27-BD43-B277-B3135C188F3D}" srcOrd="3" destOrd="0" presId="urn:microsoft.com/office/officeart/2005/8/layout/hList7"/>
    <dgm:cxn modelId="{8FC2A1B8-59B7-0F4C-8445-7F873E656965}" type="presParOf" srcId="{1CE5D970-ABD3-D64B-A83E-098F6C3BB492}" destId="{2F491F43-5341-7740-8607-1E06270E40E5}" srcOrd="7" destOrd="0" presId="urn:microsoft.com/office/officeart/2005/8/layout/hList7"/>
    <dgm:cxn modelId="{6DB2626B-7DF8-3748-92CB-E52A27227E7A}" type="presParOf" srcId="{1CE5D970-ABD3-D64B-A83E-098F6C3BB492}" destId="{9115169A-8DB7-574C-B21F-387B9DF46CC1}" srcOrd="8" destOrd="0" presId="urn:microsoft.com/office/officeart/2005/8/layout/hList7"/>
    <dgm:cxn modelId="{7DB40E6A-CC25-2147-9925-E8C59E4B6217}" type="presParOf" srcId="{9115169A-8DB7-574C-B21F-387B9DF46CC1}" destId="{CC27067F-08CB-194F-BB43-453386425DF4}" srcOrd="0" destOrd="0" presId="urn:microsoft.com/office/officeart/2005/8/layout/hList7"/>
    <dgm:cxn modelId="{C381594E-0B6C-6B4D-A47F-6DFBCDBC903D}" type="presParOf" srcId="{9115169A-8DB7-574C-B21F-387B9DF46CC1}" destId="{88DB77F6-C19C-9A40-96FB-3CF6DE294C9A}" srcOrd="1" destOrd="0" presId="urn:microsoft.com/office/officeart/2005/8/layout/hList7"/>
    <dgm:cxn modelId="{040FF101-1BFC-6041-8366-5441C60A6B91}" type="presParOf" srcId="{9115169A-8DB7-574C-B21F-387B9DF46CC1}" destId="{8C51F3DE-37A4-A74B-80D6-3CB5A24FA636}" srcOrd="2" destOrd="0" presId="urn:microsoft.com/office/officeart/2005/8/layout/hList7"/>
    <dgm:cxn modelId="{4EA7E550-F147-7543-AF93-8EEB5D9BDC88}" type="presParOf" srcId="{9115169A-8DB7-574C-B21F-387B9DF46CC1}" destId="{E9589EB5-000F-8C4A-8FFE-BF7382E64DD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EE864-394E-B649-AF51-3EB69E8452BC}" type="doc">
      <dgm:prSet loTypeId="urn:microsoft.com/office/officeart/2005/8/layout/radial4" loCatId="" qsTypeId="urn:microsoft.com/office/officeart/2005/8/quickstyle/simple1" qsCatId="simple" csTypeId="urn:microsoft.com/office/officeart/2005/8/colors/accent0_2" csCatId="mainScheme" phldr="1"/>
      <dgm:spPr/>
      <dgm:t>
        <a:bodyPr/>
        <a:lstStyle/>
        <a:p>
          <a:endParaRPr lang="en-US"/>
        </a:p>
      </dgm:t>
    </dgm:pt>
    <dgm:pt modelId="{F1990CDE-6915-8841-937D-2A7A28AB2E93}">
      <dgm:prSet custT="1"/>
      <dgm:spPr/>
      <dgm:t>
        <a:bodyPr/>
        <a:lstStyle/>
        <a:p>
          <a:pPr rtl="0"/>
          <a:r>
            <a:rPr lang="en-US" sz="2000" dirty="0" smtClean="0"/>
            <a:t>A culture of mutual accountability begins with the Foundation.</a:t>
          </a:r>
          <a:endParaRPr lang="en-US" sz="2000" dirty="0"/>
        </a:p>
      </dgm:t>
    </dgm:pt>
    <dgm:pt modelId="{ACE51ACD-9A6A-854C-BCEA-40388D0C2F8B}" type="parTrans" cxnId="{43CD5D2A-31C3-404D-8BDA-9710691CEE71}">
      <dgm:prSet/>
      <dgm:spPr/>
      <dgm:t>
        <a:bodyPr/>
        <a:lstStyle/>
        <a:p>
          <a:endParaRPr lang="en-US"/>
        </a:p>
      </dgm:t>
    </dgm:pt>
    <dgm:pt modelId="{DE9F35DF-7009-2144-B379-1F4B687F7B9D}" type="sibTrans" cxnId="{43CD5D2A-31C3-404D-8BDA-9710691CEE71}">
      <dgm:prSet/>
      <dgm:spPr/>
      <dgm:t>
        <a:bodyPr/>
        <a:lstStyle/>
        <a:p>
          <a:endParaRPr lang="en-US"/>
        </a:p>
      </dgm:t>
    </dgm:pt>
    <dgm:pt modelId="{BB3D0FED-61F5-7D4B-A33D-99146E92B254}">
      <dgm:prSet custT="1">
        <dgm:style>
          <a:lnRef idx="0">
            <a:schemeClr val="accent3"/>
          </a:lnRef>
          <a:fillRef idx="3">
            <a:schemeClr val="accent3"/>
          </a:fillRef>
          <a:effectRef idx="3">
            <a:schemeClr val="accent3"/>
          </a:effectRef>
          <a:fontRef idx="minor">
            <a:schemeClr val="lt1"/>
          </a:fontRef>
        </dgm:style>
      </dgm:prSet>
      <dgm:spPr>
        <a:ln/>
      </dgm:spPr>
      <dgm:t>
        <a:bodyPr/>
        <a:lstStyle/>
        <a:p>
          <a:pPr rtl="0"/>
          <a:r>
            <a:rPr lang="en-US" sz="1800" dirty="0" smtClean="0"/>
            <a:t>CEO with</a:t>
          </a:r>
        </a:p>
        <a:p>
          <a:pPr rtl="0"/>
          <a:r>
            <a:rPr lang="en-US" sz="1800" u="none" dirty="0" smtClean="0"/>
            <a:t>Strategic Partners</a:t>
          </a:r>
          <a:endParaRPr lang="en-US" sz="1800" u="none" dirty="0"/>
        </a:p>
      </dgm:t>
    </dgm:pt>
    <dgm:pt modelId="{7A9540E7-7A4C-134A-9449-E6F8C71D6BDA}" type="parTrans" cxnId="{7000B854-80CE-CA45-B6F8-96E268F468FC}">
      <dgm:prSet/>
      <dgm:spPr/>
      <dgm:t>
        <a:bodyPr/>
        <a:lstStyle/>
        <a:p>
          <a:endParaRPr lang="en-US"/>
        </a:p>
      </dgm:t>
    </dgm:pt>
    <dgm:pt modelId="{E2167F30-6A1F-944E-9946-51CF7E57EBBE}" type="sibTrans" cxnId="{7000B854-80CE-CA45-B6F8-96E268F468FC}">
      <dgm:prSet/>
      <dgm:spPr/>
      <dgm:t>
        <a:bodyPr/>
        <a:lstStyle/>
        <a:p>
          <a:endParaRPr lang="en-US"/>
        </a:p>
      </dgm:t>
    </dgm:pt>
    <dgm:pt modelId="{EC5F48BB-54AC-7145-95ED-D27614F428EA}">
      <dgm:prSet custT="1">
        <dgm:style>
          <a:lnRef idx="1">
            <a:schemeClr val="accent3"/>
          </a:lnRef>
          <a:fillRef idx="3">
            <a:schemeClr val="accent3"/>
          </a:fillRef>
          <a:effectRef idx="2">
            <a:schemeClr val="accent3"/>
          </a:effectRef>
          <a:fontRef idx="minor">
            <a:schemeClr val="lt1"/>
          </a:fontRef>
        </dgm:style>
      </dgm:prSet>
      <dgm:spPr>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dirty="0" smtClean="0"/>
            <a:t>CEO &amp; Board </a:t>
          </a:r>
          <a:endParaRPr lang="en-US" sz="1800" u="sng" dirty="0" smtClean="0"/>
        </a:p>
        <a:p>
          <a:pPr defTabSz="800100" rtl="0">
            <a:lnSpc>
              <a:spcPct val="90000"/>
            </a:lnSpc>
            <a:spcBef>
              <a:spcPct val="0"/>
            </a:spcBef>
            <a:spcAft>
              <a:spcPct val="35000"/>
            </a:spcAft>
          </a:pPr>
          <a:r>
            <a:rPr lang="en-US" sz="1800" u="none" dirty="0" smtClean="0"/>
            <a:t>With Donors</a:t>
          </a:r>
          <a:endParaRPr lang="en-US" sz="1800" u="none" dirty="0"/>
        </a:p>
      </dgm:t>
    </dgm:pt>
    <dgm:pt modelId="{1FDCC0E2-8199-914F-BA26-54AF660B9D58}" type="parTrans" cxnId="{F496C145-C9B8-7844-AD3B-A6BD0DED62CA}">
      <dgm:prSet/>
      <dgm:spPr/>
      <dgm:t>
        <a:bodyPr/>
        <a:lstStyle/>
        <a:p>
          <a:endParaRPr lang="en-US"/>
        </a:p>
      </dgm:t>
    </dgm:pt>
    <dgm:pt modelId="{184F0F43-565F-F44A-AE09-946A4E07ED63}" type="sibTrans" cxnId="{F496C145-C9B8-7844-AD3B-A6BD0DED62CA}">
      <dgm:prSet/>
      <dgm:spPr/>
      <dgm:t>
        <a:bodyPr/>
        <a:lstStyle/>
        <a:p>
          <a:endParaRPr lang="en-US"/>
        </a:p>
      </dgm:t>
    </dgm:pt>
    <dgm:pt modelId="{2BE8C286-3DCF-9741-9AB3-0BFE739132DA}">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600" dirty="0" smtClean="0"/>
            <a:t>Internal &amp;</a:t>
          </a:r>
        </a:p>
        <a:p>
          <a:pPr rtl="0"/>
          <a:r>
            <a:rPr lang="en-US" sz="1600" dirty="0" smtClean="0"/>
            <a:t>External Conversations</a:t>
          </a:r>
          <a:endParaRPr lang="en-US" sz="1600" dirty="0"/>
        </a:p>
      </dgm:t>
    </dgm:pt>
    <dgm:pt modelId="{B53EEAC9-9D97-4148-8FAA-2DC43DA2BE5E}" type="parTrans" cxnId="{90231AA6-F243-954F-B786-995F3E373540}">
      <dgm:prSet/>
      <dgm:spPr/>
      <dgm:t>
        <a:bodyPr/>
        <a:lstStyle/>
        <a:p>
          <a:endParaRPr lang="en-US"/>
        </a:p>
      </dgm:t>
    </dgm:pt>
    <dgm:pt modelId="{45026DE1-0F0D-7346-A30D-24673C30F23A}" type="sibTrans" cxnId="{90231AA6-F243-954F-B786-995F3E373540}">
      <dgm:prSet/>
      <dgm:spPr/>
      <dgm:t>
        <a:bodyPr/>
        <a:lstStyle/>
        <a:p>
          <a:endParaRPr lang="en-US"/>
        </a:p>
      </dgm:t>
    </dgm:pt>
    <dgm:pt modelId="{DAB0B426-0C42-6C48-BC9B-64CF014C204E}">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600" dirty="0" smtClean="0"/>
            <a:t>Executive</a:t>
          </a:r>
        </a:p>
        <a:p>
          <a:pPr rtl="0"/>
          <a:r>
            <a:rPr lang="en-US" sz="1600" dirty="0" smtClean="0"/>
            <a:t>coordinates review of </a:t>
          </a:r>
          <a:r>
            <a:rPr lang="en-US" sz="1600" u="none" dirty="0" smtClean="0"/>
            <a:t>CEO</a:t>
          </a:r>
          <a:endParaRPr lang="en-US" sz="1600" u="none" dirty="0"/>
        </a:p>
      </dgm:t>
    </dgm:pt>
    <dgm:pt modelId="{50CEDF44-AB81-164A-9ABC-01B14C592776}" type="parTrans" cxnId="{99701718-6749-1646-9C5B-3CD5AFDEA848}">
      <dgm:prSet/>
      <dgm:spPr/>
      <dgm:t>
        <a:bodyPr/>
        <a:lstStyle/>
        <a:p>
          <a:endParaRPr lang="en-US"/>
        </a:p>
      </dgm:t>
    </dgm:pt>
    <dgm:pt modelId="{411B90CD-0BE4-9A45-BC50-738CCDEB7FF4}" type="sibTrans" cxnId="{99701718-6749-1646-9C5B-3CD5AFDEA848}">
      <dgm:prSet/>
      <dgm:spPr/>
      <dgm:t>
        <a:bodyPr/>
        <a:lstStyle/>
        <a:p>
          <a:endParaRPr lang="en-US"/>
        </a:p>
      </dgm:t>
    </dgm:pt>
    <dgm:pt modelId="{08A86125-C9DB-DF4F-9C88-F7EE13421FBD}">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800" dirty="0" smtClean="0"/>
            <a:t>CEO with STAFF</a:t>
          </a:r>
          <a:endParaRPr lang="en-US" sz="1800" u="sng" dirty="0" smtClean="0"/>
        </a:p>
      </dgm:t>
    </dgm:pt>
    <dgm:pt modelId="{20624EDF-A115-914D-A29A-DE48D6CC0F89}" type="parTrans" cxnId="{614BF094-DB41-D64A-A766-5678AF0B0C32}">
      <dgm:prSet/>
      <dgm:spPr/>
      <dgm:t>
        <a:bodyPr/>
        <a:lstStyle/>
        <a:p>
          <a:endParaRPr lang="en-US"/>
        </a:p>
      </dgm:t>
    </dgm:pt>
    <dgm:pt modelId="{DC22306D-EE70-8F40-AF57-5E4BA5A8AB49}" type="sibTrans" cxnId="{614BF094-DB41-D64A-A766-5678AF0B0C32}">
      <dgm:prSet/>
      <dgm:spPr/>
      <dgm:t>
        <a:bodyPr/>
        <a:lstStyle/>
        <a:p>
          <a:endParaRPr lang="en-US"/>
        </a:p>
      </dgm:t>
    </dgm:pt>
    <dgm:pt modelId="{DADD8A9F-A3D6-9F41-8F51-A95A1711B19E}">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800" dirty="0" smtClean="0"/>
            <a:t>Director of Grants with </a:t>
          </a:r>
          <a:r>
            <a:rPr lang="en-US" sz="1800" u="none" dirty="0" smtClean="0"/>
            <a:t>Grantees</a:t>
          </a:r>
          <a:endParaRPr lang="en-US" sz="1800" u="none" dirty="0"/>
        </a:p>
      </dgm:t>
    </dgm:pt>
    <dgm:pt modelId="{A156729A-B8A9-9C4F-A7BA-7FC092918DE5}" type="parTrans" cxnId="{AF0217BE-E999-454F-AD89-04BF477BD6FB}">
      <dgm:prSet/>
      <dgm:spPr/>
      <dgm:t>
        <a:bodyPr/>
        <a:lstStyle/>
        <a:p>
          <a:endParaRPr lang="en-US"/>
        </a:p>
      </dgm:t>
    </dgm:pt>
    <dgm:pt modelId="{82088BEF-79CB-CB40-9ADD-658859033CEE}" type="sibTrans" cxnId="{AF0217BE-E999-454F-AD89-04BF477BD6FB}">
      <dgm:prSet/>
      <dgm:spPr/>
      <dgm:t>
        <a:bodyPr/>
        <a:lstStyle/>
        <a:p>
          <a:endParaRPr lang="en-US"/>
        </a:p>
      </dgm:t>
    </dgm:pt>
    <dgm:pt modelId="{5576A1DF-47CB-AB4F-AA0B-47A24878EF3B}">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600" dirty="0" smtClean="0"/>
            <a:t>Governance </a:t>
          </a:r>
        </a:p>
        <a:p>
          <a:pPr rtl="0"/>
          <a:r>
            <a:rPr lang="en-US" sz="1600" dirty="0" smtClean="0"/>
            <a:t>Leads Board Self Assessment</a:t>
          </a:r>
          <a:endParaRPr lang="en-US" sz="1600" dirty="0"/>
        </a:p>
      </dgm:t>
    </dgm:pt>
    <dgm:pt modelId="{C0E7BB46-4736-8E4B-AE75-192AE2C5AD9F}" type="parTrans" cxnId="{D557990F-3D59-DC45-837A-991DC8A6594C}">
      <dgm:prSet/>
      <dgm:spPr/>
      <dgm:t>
        <a:bodyPr/>
        <a:lstStyle/>
        <a:p>
          <a:endParaRPr lang="en-US"/>
        </a:p>
      </dgm:t>
    </dgm:pt>
    <dgm:pt modelId="{2E7F1AC4-7FCF-7045-9BD6-6660102103A3}" type="sibTrans" cxnId="{D557990F-3D59-DC45-837A-991DC8A6594C}">
      <dgm:prSet/>
      <dgm:spPr/>
      <dgm:t>
        <a:bodyPr/>
        <a:lstStyle/>
        <a:p>
          <a:endParaRPr lang="en-US"/>
        </a:p>
      </dgm:t>
    </dgm:pt>
    <dgm:pt modelId="{8180FE78-2E3D-E743-97B8-A24006427468}">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800" dirty="0" smtClean="0"/>
            <a:t>All assess work plan </a:t>
          </a:r>
          <a:endParaRPr lang="en-US" sz="1800" dirty="0"/>
        </a:p>
      </dgm:t>
    </dgm:pt>
    <dgm:pt modelId="{BB036944-031E-7D43-9EC0-E097804E42DB}" type="parTrans" cxnId="{8EBE860A-5CEF-BB48-BF7E-B8CA507E0364}">
      <dgm:prSet/>
      <dgm:spPr/>
      <dgm:t>
        <a:bodyPr/>
        <a:lstStyle/>
        <a:p>
          <a:endParaRPr lang="en-US"/>
        </a:p>
      </dgm:t>
    </dgm:pt>
    <dgm:pt modelId="{37C137B9-AFC7-2C46-8A36-5EEDB2FD26A9}" type="sibTrans" cxnId="{8EBE860A-5CEF-BB48-BF7E-B8CA507E0364}">
      <dgm:prSet/>
      <dgm:spPr/>
      <dgm:t>
        <a:bodyPr/>
        <a:lstStyle/>
        <a:p>
          <a:endParaRPr lang="en-US"/>
        </a:p>
      </dgm:t>
    </dgm:pt>
    <dgm:pt modelId="{B921FEAB-1965-1A4E-875E-AF5E43304640}">
      <dgm:prSet custT="1">
        <dgm:style>
          <a:lnRef idx="1">
            <a:schemeClr val="accent3"/>
          </a:lnRef>
          <a:fillRef idx="3">
            <a:schemeClr val="accent3"/>
          </a:fillRef>
          <a:effectRef idx="2">
            <a:schemeClr val="accent3"/>
          </a:effectRef>
          <a:fontRef idx="minor">
            <a:schemeClr val="lt1"/>
          </a:fontRef>
        </dgm:style>
      </dgm:prSet>
      <dgm:spPr>
        <a:ln/>
      </dgm:spPr>
      <dgm:t>
        <a:bodyPr/>
        <a:lstStyle/>
        <a:p>
          <a:pPr rtl="0"/>
          <a:r>
            <a:rPr lang="en-US" sz="1600" dirty="0" smtClean="0"/>
            <a:t>Finance</a:t>
          </a:r>
          <a:br>
            <a:rPr lang="en-US" sz="1600" dirty="0" smtClean="0"/>
          </a:br>
          <a:r>
            <a:rPr lang="en-US" sz="1600" dirty="0" smtClean="0"/>
            <a:t>Integrity of Financial Systems</a:t>
          </a:r>
          <a:endParaRPr lang="en-US" sz="1600" dirty="0"/>
        </a:p>
      </dgm:t>
    </dgm:pt>
    <dgm:pt modelId="{6DCEE25B-19C3-B34A-B3AC-9998E2206D1F}" type="parTrans" cxnId="{23A2624D-58C2-3B4C-9B89-283D0513B74D}">
      <dgm:prSet/>
      <dgm:spPr/>
      <dgm:t>
        <a:bodyPr/>
        <a:lstStyle/>
        <a:p>
          <a:endParaRPr lang="en-US"/>
        </a:p>
      </dgm:t>
    </dgm:pt>
    <dgm:pt modelId="{B4051188-FB76-A54F-B5C3-3B2FAAEC4002}" type="sibTrans" cxnId="{23A2624D-58C2-3B4C-9B89-283D0513B74D}">
      <dgm:prSet/>
      <dgm:spPr/>
      <dgm:t>
        <a:bodyPr/>
        <a:lstStyle/>
        <a:p>
          <a:endParaRPr lang="en-US"/>
        </a:p>
      </dgm:t>
    </dgm:pt>
    <dgm:pt modelId="{011275BA-479F-534F-9499-A1B552B88C1F}" type="pres">
      <dgm:prSet presAssocID="{DDBEE864-394E-B649-AF51-3EB69E8452BC}" presName="cycle" presStyleCnt="0">
        <dgm:presLayoutVars>
          <dgm:chMax val="1"/>
          <dgm:dir/>
          <dgm:animLvl val="ctr"/>
          <dgm:resizeHandles val="exact"/>
        </dgm:presLayoutVars>
      </dgm:prSet>
      <dgm:spPr/>
      <dgm:t>
        <a:bodyPr/>
        <a:lstStyle/>
        <a:p>
          <a:endParaRPr lang="en-US"/>
        </a:p>
      </dgm:t>
    </dgm:pt>
    <dgm:pt modelId="{E97C8DDC-16E1-4A49-B6EF-68DD93734557}" type="pres">
      <dgm:prSet presAssocID="{F1990CDE-6915-8841-937D-2A7A28AB2E93}" presName="centerShape" presStyleLbl="node0" presStyleIdx="0" presStyleCnt="1" custScaleX="156138" custScaleY="139202" custLinFactNeighborY="-4646"/>
      <dgm:spPr/>
      <dgm:t>
        <a:bodyPr/>
        <a:lstStyle/>
        <a:p>
          <a:endParaRPr lang="en-US"/>
        </a:p>
      </dgm:t>
    </dgm:pt>
    <dgm:pt modelId="{9A81124C-B9D8-F147-A792-85AC3C4412B0}" type="pres">
      <dgm:prSet presAssocID="{7A9540E7-7A4C-134A-9449-E6F8C71D6BDA}" presName="parTrans" presStyleLbl="bgSibTrans2D1" presStyleIdx="0" presStyleCnt="9" custScaleX="111517"/>
      <dgm:spPr/>
      <dgm:t>
        <a:bodyPr/>
        <a:lstStyle/>
        <a:p>
          <a:endParaRPr lang="en-US"/>
        </a:p>
      </dgm:t>
    </dgm:pt>
    <dgm:pt modelId="{7614D383-5E24-8044-99A8-24569EAD7C8C}" type="pres">
      <dgm:prSet presAssocID="{BB3D0FED-61F5-7D4B-A33D-99146E92B254}" presName="node" presStyleLbl="node1" presStyleIdx="0" presStyleCnt="9" custScaleX="111103" custScaleY="115116">
        <dgm:presLayoutVars>
          <dgm:bulletEnabled val="1"/>
        </dgm:presLayoutVars>
      </dgm:prSet>
      <dgm:spPr/>
      <dgm:t>
        <a:bodyPr/>
        <a:lstStyle/>
        <a:p>
          <a:endParaRPr lang="en-US"/>
        </a:p>
      </dgm:t>
    </dgm:pt>
    <dgm:pt modelId="{9C6F7CD1-0B70-B945-9BE2-4C544CA05937}" type="pres">
      <dgm:prSet presAssocID="{1FDCC0E2-8199-914F-BA26-54AF660B9D58}" presName="parTrans" presStyleLbl="bgSibTrans2D1" presStyleIdx="1" presStyleCnt="9" custScaleX="102178"/>
      <dgm:spPr/>
      <dgm:t>
        <a:bodyPr/>
        <a:lstStyle/>
        <a:p>
          <a:endParaRPr lang="en-US"/>
        </a:p>
      </dgm:t>
    </dgm:pt>
    <dgm:pt modelId="{9653BC7C-3E9A-6049-9D3E-61B080050EBA}" type="pres">
      <dgm:prSet presAssocID="{EC5F48BB-54AC-7145-95ED-D27614F428EA}" presName="node" presStyleLbl="node1" presStyleIdx="1" presStyleCnt="9" custScaleX="126129" custScaleY="98550" custRadScaleRad="103561" custRadScaleInc="-18858">
        <dgm:presLayoutVars>
          <dgm:bulletEnabled val="1"/>
        </dgm:presLayoutVars>
      </dgm:prSet>
      <dgm:spPr/>
      <dgm:t>
        <a:bodyPr/>
        <a:lstStyle/>
        <a:p>
          <a:endParaRPr lang="en-US"/>
        </a:p>
      </dgm:t>
    </dgm:pt>
    <dgm:pt modelId="{65B4D39C-0D90-5048-A247-53464996B2B0}" type="pres">
      <dgm:prSet presAssocID="{A156729A-B8A9-9C4F-A7BA-7FC092918DE5}" presName="parTrans" presStyleLbl="bgSibTrans2D1" presStyleIdx="2" presStyleCnt="9"/>
      <dgm:spPr/>
      <dgm:t>
        <a:bodyPr/>
        <a:lstStyle/>
        <a:p>
          <a:endParaRPr lang="en-US"/>
        </a:p>
      </dgm:t>
    </dgm:pt>
    <dgm:pt modelId="{5C5A62D0-16BE-7C46-989F-E4874F0E63A1}" type="pres">
      <dgm:prSet presAssocID="{DADD8A9F-A3D6-9F41-8F51-A95A1711B19E}" presName="node" presStyleLbl="node1" presStyleIdx="2" presStyleCnt="9" custScaleX="112531" custScaleY="129845" custRadScaleRad="102651" custRadScaleInc="-36188">
        <dgm:presLayoutVars>
          <dgm:bulletEnabled val="1"/>
        </dgm:presLayoutVars>
      </dgm:prSet>
      <dgm:spPr/>
      <dgm:t>
        <a:bodyPr/>
        <a:lstStyle/>
        <a:p>
          <a:endParaRPr lang="en-US"/>
        </a:p>
      </dgm:t>
    </dgm:pt>
    <dgm:pt modelId="{D8535E13-2376-384E-9079-A0B423053065}" type="pres">
      <dgm:prSet presAssocID="{B53EEAC9-9D97-4148-8FAA-2DC43DA2BE5E}" presName="parTrans" presStyleLbl="bgSibTrans2D1" presStyleIdx="3" presStyleCnt="9" custScaleX="96294"/>
      <dgm:spPr/>
      <dgm:t>
        <a:bodyPr/>
        <a:lstStyle/>
        <a:p>
          <a:endParaRPr lang="en-US"/>
        </a:p>
      </dgm:t>
    </dgm:pt>
    <dgm:pt modelId="{B52D44D3-67A2-0A4D-B79A-9275D8870A05}" type="pres">
      <dgm:prSet presAssocID="{2BE8C286-3DCF-9741-9AB3-0BFE739132DA}" presName="node" presStyleLbl="node1" presStyleIdx="3" presStyleCnt="9" custScaleX="134880" custScaleY="109584" custRadScaleRad="100717" custRadScaleInc="-18933">
        <dgm:presLayoutVars>
          <dgm:bulletEnabled val="1"/>
        </dgm:presLayoutVars>
      </dgm:prSet>
      <dgm:spPr/>
      <dgm:t>
        <a:bodyPr/>
        <a:lstStyle/>
        <a:p>
          <a:endParaRPr lang="en-US"/>
        </a:p>
      </dgm:t>
    </dgm:pt>
    <dgm:pt modelId="{072D05F6-7613-4848-8F8C-F9BDF5B38016}" type="pres">
      <dgm:prSet presAssocID="{6DCEE25B-19C3-B34A-B3AC-9998E2206D1F}" presName="parTrans" presStyleLbl="bgSibTrans2D1" presStyleIdx="4" presStyleCnt="9"/>
      <dgm:spPr/>
      <dgm:t>
        <a:bodyPr/>
        <a:lstStyle/>
        <a:p>
          <a:endParaRPr lang="en-US"/>
        </a:p>
      </dgm:t>
    </dgm:pt>
    <dgm:pt modelId="{7EA44A3B-18AB-3546-B4EA-3DB899F82FB9}" type="pres">
      <dgm:prSet presAssocID="{B921FEAB-1965-1A4E-875E-AF5E43304640}" presName="node" presStyleLbl="node1" presStyleIdx="4" presStyleCnt="9" custScaleX="153350" custScaleY="95963">
        <dgm:presLayoutVars>
          <dgm:bulletEnabled val="1"/>
        </dgm:presLayoutVars>
      </dgm:prSet>
      <dgm:spPr/>
      <dgm:t>
        <a:bodyPr/>
        <a:lstStyle/>
        <a:p>
          <a:endParaRPr lang="en-US"/>
        </a:p>
      </dgm:t>
    </dgm:pt>
    <dgm:pt modelId="{E4DF1755-2F69-6348-9C08-985187F1F9D9}" type="pres">
      <dgm:prSet presAssocID="{50CEDF44-AB81-164A-9ABC-01B14C592776}" presName="parTrans" presStyleLbl="bgSibTrans2D1" presStyleIdx="5" presStyleCnt="9"/>
      <dgm:spPr/>
      <dgm:t>
        <a:bodyPr/>
        <a:lstStyle/>
        <a:p>
          <a:endParaRPr lang="en-US"/>
        </a:p>
      </dgm:t>
    </dgm:pt>
    <dgm:pt modelId="{52D24E72-8BD1-9E44-A631-CC5932FE482B}" type="pres">
      <dgm:prSet presAssocID="{DAB0B426-0C42-6C48-BC9B-64CF014C204E}" presName="node" presStyleLbl="node1" presStyleIdx="5" presStyleCnt="9" custScaleX="148462" custScaleY="106731" custRadScaleRad="101284" custRadScaleInc="32656">
        <dgm:presLayoutVars>
          <dgm:bulletEnabled val="1"/>
        </dgm:presLayoutVars>
      </dgm:prSet>
      <dgm:spPr/>
      <dgm:t>
        <a:bodyPr/>
        <a:lstStyle/>
        <a:p>
          <a:endParaRPr lang="en-US"/>
        </a:p>
      </dgm:t>
    </dgm:pt>
    <dgm:pt modelId="{B3583082-4BFD-F34F-82AC-2E17563AD61A}" type="pres">
      <dgm:prSet presAssocID="{20624EDF-A115-914D-A29A-DE48D6CC0F89}" presName="parTrans" presStyleLbl="bgSibTrans2D1" presStyleIdx="6" presStyleCnt="9"/>
      <dgm:spPr/>
      <dgm:t>
        <a:bodyPr/>
        <a:lstStyle/>
        <a:p>
          <a:endParaRPr lang="en-US"/>
        </a:p>
      </dgm:t>
    </dgm:pt>
    <dgm:pt modelId="{E44F9233-C444-9046-9ABF-297C354E85FD}" type="pres">
      <dgm:prSet presAssocID="{08A86125-C9DB-DF4F-9C88-F7EE13421FBD}" presName="node" presStyleLbl="node1" presStyleIdx="6" presStyleCnt="9" custScaleX="123055" custScaleY="117426" custRadScaleRad="105823" custRadScaleInc="51711">
        <dgm:presLayoutVars>
          <dgm:bulletEnabled val="1"/>
        </dgm:presLayoutVars>
      </dgm:prSet>
      <dgm:spPr/>
      <dgm:t>
        <a:bodyPr/>
        <a:lstStyle/>
        <a:p>
          <a:endParaRPr lang="en-US"/>
        </a:p>
      </dgm:t>
    </dgm:pt>
    <dgm:pt modelId="{00F773F7-B802-6A41-8BFA-8F87CF2418F7}" type="pres">
      <dgm:prSet presAssocID="{C0E7BB46-4736-8E4B-AE75-192AE2C5AD9F}" presName="parTrans" presStyleLbl="bgSibTrans2D1" presStyleIdx="7" presStyleCnt="9"/>
      <dgm:spPr/>
      <dgm:t>
        <a:bodyPr/>
        <a:lstStyle/>
        <a:p>
          <a:endParaRPr lang="en-US"/>
        </a:p>
      </dgm:t>
    </dgm:pt>
    <dgm:pt modelId="{D0A788B0-CD5E-9F43-BAC7-36B6EE8778F5}" type="pres">
      <dgm:prSet presAssocID="{5576A1DF-47CB-AB4F-AA0B-47A24878EF3B}" presName="node" presStyleLbl="node1" presStyleIdx="7" presStyleCnt="9" custScaleX="157656" custScaleY="97253" custRadScaleRad="100703" custRadScaleInc="21892">
        <dgm:presLayoutVars>
          <dgm:bulletEnabled val="1"/>
        </dgm:presLayoutVars>
      </dgm:prSet>
      <dgm:spPr/>
      <dgm:t>
        <a:bodyPr/>
        <a:lstStyle/>
        <a:p>
          <a:endParaRPr lang="en-US"/>
        </a:p>
      </dgm:t>
    </dgm:pt>
    <dgm:pt modelId="{5871F7BA-7A04-5142-BCE8-70B15048399B}" type="pres">
      <dgm:prSet presAssocID="{BB036944-031E-7D43-9EC0-E097804E42DB}" presName="parTrans" presStyleLbl="bgSibTrans2D1" presStyleIdx="8" presStyleCnt="9" custScaleX="97394"/>
      <dgm:spPr/>
      <dgm:t>
        <a:bodyPr/>
        <a:lstStyle/>
        <a:p>
          <a:endParaRPr lang="en-US"/>
        </a:p>
      </dgm:t>
    </dgm:pt>
    <dgm:pt modelId="{3A5C0BF1-018E-1642-8B61-D73A660B6FC8}" type="pres">
      <dgm:prSet presAssocID="{8180FE78-2E3D-E743-97B8-A24006427468}" presName="node" presStyleLbl="node1" presStyleIdx="8" presStyleCnt="9" custScaleX="136994" custScaleY="109115" custRadScaleRad="95947" custRadScaleInc="-5400">
        <dgm:presLayoutVars>
          <dgm:bulletEnabled val="1"/>
        </dgm:presLayoutVars>
      </dgm:prSet>
      <dgm:spPr/>
      <dgm:t>
        <a:bodyPr/>
        <a:lstStyle/>
        <a:p>
          <a:endParaRPr lang="en-US"/>
        </a:p>
      </dgm:t>
    </dgm:pt>
  </dgm:ptLst>
  <dgm:cxnLst>
    <dgm:cxn modelId="{CA589502-B044-8842-8C43-B63E023CB42E}" type="presOf" srcId="{A156729A-B8A9-9C4F-A7BA-7FC092918DE5}" destId="{65B4D39C-0D90-5048-A247-53464996B2B0}" srcOrd="0" destOrd="0" presId="urn:microsoft.com/office/officeart/2005/8/layout/radial4"/>
    <dgm:cxn modelId="{ECABB32A-6A54-004F-A63B-BC26AF248C9E}" type="presOf" srcId="{F1990CDE-6915-8841-937D-2A7A28AB2E93}" destId="{E97C8DDC-16E1-4A49-B6EF-68DD93734557}" srcOrd="0" destOrd="0" presId="urn:microsoft.com/office/officeart/2005/8/layout/radial4"/>
    <dgm:cxn modelId="{58F9F868-38E8-D94B-8623-3B4D616D4747}" type="presOf" srcId="{DADD8A9F-A3D6-9F41-8F51-A95A1711B19E}" destId="{5C5A62D0-16BE-7C46-989F-E4874F0E63A1}" srcOrd="0" destOrd="0" presId="urn:microsoft.com/office/officeart/2005/8/layout/radial4"/>
    <dgm:cxn modelId="{7000B854-80CE-CA45-B6F8-96E268F468FC}" srcId="{F1990CDE-6915-8841-937D-2A7A28AB2E93}" destId="{BB3D0FED-61F5-7D4B-A33D-99146E92B254}" srcOrd="0" destOrd="0" parTransId="{7A9540E7-7A4C-134A-9449-E6F8C71D6BDA}" sibTransId="{E2167F30-6A1F-944E-9946-51CF7E57EBBE}"/>
    <dgm:cxn modelId="{90231AA6-F243-954F-B786-995F3E373540}" srcId="{F1990CDE-6915-8841-937D-2A7A28AB2E93}" destId="{2BE8C286-3DCF-9741-9AB3-0BFE739132DA}" srcOrd="3" destOrd="0" parTransId="{B53EEAC9-9D97-4148-8FAA-2DC43DA2BE5E}" sibTransId="{45026DE1-0F0D-7346-A30D-24673C30F23A}"/>
    <dgm:cxn modelId="{90E878DD-BD5E-8242-828A-C6CBFA6CF18B}" type="presOf" srcId="{BB3D0FED-61F5-7D4B-A33D-99146E92B254}" destId="{7614D383-5E24-8044-99A8-24569EAD7C8C}" srcOrd="0" destOrd="0" presId="urn:microsoft.com/office/officeart/2005/8/layout/radial4"/>
    <dgm:cxn modelId="{DA664505-B8DF-EC4C-B27C-58238C143ABD}" type="presOf" srcId="{2BE8C286-3DCF-9741-9AB3-0BFE739132DA}" destId="{B52D44D3-67A2-0A4D-B79A-9275D8870A05}" srcOrd="0" destOrd="0" presId="urn:microsoft.com/office/officeart/2005/8/layout/radial4"/>
    <dgm:cxn modelId="{ECCF3457-2BFB-0848-8B8A-8C3FA25573F2}" type="presOf" srcId="{DDBEE864-394E-B649-AF51-3EB69E8452BC}" destId="{011275BA-479F-534F-9499-A1B552B88C1F}" srcOrd="0" destOrd="0" presId="urn:microsoft.com/office/officeart/2005/8/layout/radial4"/>
    <dgm:cxn modelId="{43CD5D2A-31C3-404D-8BDA-9710691CEE71}" srcId="{DDBEE864-394E-B649-AF51-3EB69E8452BC}" destId="{F1990CDE-6915-8841-937D-2A7A28AB2E93}" srcOrd="0" destOrd="0" parTransId="{ACE51ACD-9A6A-854C-BCEA-40388D0C2F8B}" sibTransId="{DE9F35DF-7009-2144-B379-1F4B687F7B9D}"/>
    <dgm:cxn modelId="{423AEE81-B278-5247-A6A3-23C0B58A6CA1}" type="presOf" srcId="{BB036944-031E-7D43-9EC0-E097804E42DB}" destId="{5871F7BA-7A04-5142-BCE8-70B15048399B}" srcOrd="0" destOrd="0" presId="urn:microsoft.com/office/officeart/2005/8/layout/radial4"/>
    <dgm:cxn modelId="{8EBE860A-5CEF-BB48-BF7E-B8CA507E0364}" srcId="{F1990CDE-6915-8841-937D-2A7A28AB2E93}" destId="{8180FE78-2E3D-E743-97B8-A24006427468}" srcOrd="8" destOrd="0" parTransId="{BB036944-031E-7D43-9EC0-E097804E42DB}" sibTransId="{37C137B9-AFC7-2C46-8A36-5EEDB2FD26A9}"/>
    <dgm:cxn modelId="{C07EADF2-9654-994F-8B97-F4CAB8E1F965}" type="presOf" srcId="{08A86125-C9DB-DF4F-9C88-F7EE13421FBD}" destId="{E44F9233-C444-9046-9ABF-297C354E85FD}" srcOrd="0" destOrd="0" presId="urn:microsoft.com/office/officeart/2005/8/layout/radial4"/>
    <dgm:cxn modelId="{92CC9E39-D9D8-9344-8E77-EB312084D982}" type="presOf" srcId="{7A9540E7-7A4C-134A-9449-E6F8C71D6BDA}" destId="{9A81124C-B9D8-F147-A792-85AC3C4412B0}" srcOrd="0" destOrd="0" presId="urn:microsoft.com/office/officeart/2005/8/layout/radial4"/>
    <dgm:cxn modelId="{D2AEFF09-656D-BB41-863D-03B576D0CEBD}" type="presOf" srcId="{EC5F48BB-54AC-7145-95ED-D27614F428EA}" destId="{9653BC7C-3E9A-6049-9D3E-61B080050EBA}" srcOrd="0" destOrd="0" presId="urn:microsoft.com/office/officeart/2005/8/layout/radial4"/>
    <dgm:cxn modelId="{4DE3D047-C327-9B4A-B8A9-59400CF540D3}" type="presOf" srcId="{DAB0B426-0C42-6C48-BC9B-64CF014C204E}" destId="{52D24E72-8BD1-9E44-A631-CC5932FE482B}" srcOrd="0" destOrd="0" presId="urn:microsoft.com/office/officeart/2005/8/layout/radial4"/>
    <dgm:cxn modelId="{1647B616-6BF4-8747-AAE6-37098341F85F}" type="presOf" srcId="{20624EDF-A115-914D-A29A-DE48D6CC0F89}" destId="{B3583082-4BFD-F34F-82AC-2E17563AD61A}" srcOrd="0" destOrd="0" presId="urn:microsoft.com/office/officeart/2005/8/layout/radial4"/>
    <dgm:cxn modelId="{F496C145-C9B8-7844-AD3B-A6BD0DED62CA}" srcId="{F1990CDE-6915-8841-937D-2A7A28AB2E93}" destId="{EC5F48BB-54AC-7145-95ED-D27614F428EA}" srcOrd="1" destOrd="0" parTransId="{1FDCC0E2-8199-914F-BA26-54AF660B9D58}" sibTransId="{184F0F43-565F-F44A-AE09-946A4E07ED63}"/>
    <dgm:cxn modelId="{D3EA54AC-D0FB-0147-BFF6-14DA5F652C28}" type="presOf" srcId="{B53EEAC9-9D97-4148-8FAA-2DC43DA2BE5E}" destId="{D8535E13-2376-384E-9079-A0B423053065}" srcOrd="0" destOrd="0" presId="urn:microsoft.com/office/officeart/2005/8/layout/radial4"/>
    <dgm:cxn modelId="{D557990F-3D59-DC45-837A-991DC8A6594C}" srcId="{F1990CDE-6915-8841-937D-2A7A28AB2E93}" destId="{5576A1DF-47CB-AB4F-AA0B-47A24878EF3B}" srcOrd="7" destOrd="0" parTransId="{C0E7BB46-4736-8E4B-AE75-192AE2C5AD9F}" sibTransId="{2E7F1AC4-7FCF-7045-9BD6-6660102103A3}"/>
    <dgm:cxn modelId="{0C773C1C-0C5D-4F4F-BBFD-6A8A23D50822}" type="presOf" srcId="{B921FEAB-1965-1A4E-875E-AF5E43304640}" destId="{7EA44A3B-18AB-3546-B4EA-3DB899F82FB9}" srcOrd="0" destOrd="0" presId="urn:microsoft.com/office/officeart/2005/8/layout/radial4"/>
    <dgm:cxn modelId="{CEB46B40-3662-0B42-9A34-8251DE30D879}" type="presOf" srcId="{C0E7BB46-4736-8E4B-AE75-192AE2C5AD9F}" destId="{00F773F7-B802-6A41-8BFA-8F87CF2418F7}" srcOrd="0" destOrd="0" presId="urn:microsoft.com/office/officeart/2005/8/layout/radial4"/>
    <dgm:cxn modelId="{AF0217BE-E999-454F-AD89-04BF477BD6FB}" srcId="{F1990CDE-6915-8841-937D-2A7A28AB2E93}" destId="{DADD8A9F-A3D6-9F41-8F51-A95A1711B19E}" srcOrd="2" destOrd="0" parTransId="{A156729A-B8A9-9C4F-A7BA-7FC092918DE5}" sibTransId="{82088BEF-79CB-CB40-9ADD-658859033CEE}"/>
    <dgm:cxn modelId="{D6BE76F4-5E9A-624A-9AA5-8188CAA85A30}" type="presOf" srcId="{6DCEE25B-19C3-B34A-B3AC-9998E2206D1F}" destId="{072D05F6-7613-4848-8F8C-F9BDF5B38016}" srcOrd="0" destOrd="0" presId="urn:microsoft.com/office/officeart/2005/8/layout/radial4"/>
    <dgm:cxn modelId="{3C36702D-3836-CE45-A2A1-CB2600E7A9EC}" type="presOf" srcId="{1FDCC0E2-8199-914F-BA26-54AF660B9D58}" destId="{9C6F7CD1-0B70-B945-9BE2-4C544CA05937}" srcOrd="0" destOrd="0" presId="urn:microsoft.com/office/officeart/2005/8/layout/radial4"/>
    <dgm:cxn modelId="{E307A85C-283A-614F-B739-19FB45357E2E}" type="presOf" srcId="{5576A1DF-47CB-AB4F-AA0B-47A24878EF3B}" destId="{D0A788B0-CD5E-9F43-BAC7-36B6EE8778F5}" srcOrd="0" destOrd="0" presId="urn:microsoft.com/office/officeart/2005/8/layout/radial4"/>
    <dgm:cxn modelId="{614BF094-DB41-D64A-A766-5678AF0B0C32}" srcId="{F1990CDE-6915-8841-937D-2A7A28AB2E93}" destId="{08A86125-C9DB-DF4F-9C88-F7EE13421FBD}" srcOrd="6" destOrd="0" parTransId="{20624EDF-A115-914D-A29A-DE48D6CC0F89}" sibTransId="{DC22306D-EE70-8F40-AF57-5E4BA5A8AB49}"/>
    <dgm:cxn modelId="{23A2624D-58C2-3B4C-9B89-283D0513B74D}" srcId="{F1990CDE-6915-8841-937D-2A7A28AB2E93}" destId="{B921FEAB-1965-1A4E-875E-AF5E43304640}" srcOrd="4" destOrd="0" parTransId="{6DCEE25B-19C3-B34A-B3AC-9998E2206D1F}" sibTransId="{B4051188-FB76-A54F-B5C3-3B2FAAEC4002}"/>
    <dgm:cxn modelId="{CFBB7A03-83DB-B940-8037-95FBD8B172E8}" type="presOf" srcId="{50CEDF44-AB81-164A-9ABC-01B14C592776}" destId="{E4DF1755-2F69-6348-9C08-985187F1F9D9}" srcOrd="0" destOrd="0" presId="urn:microsoft.com/office/officeart/2005/8/layout/radial4"/>
    <dgm:cxn modelId="{1C74D9C4-F8EE-0744-AF10-2FB92A912919}" type="presOf" srcId="{8180FE78-2E3D-E743-97B8-A24006427468}" destId="{3A5C0BF1-018E-1642-8B61-D73A660B6FC8}" srcOrd="0" destOrd="0" presId="urn:microsoft.com/office/officeart/2005/8/layout/radial4"/>
    <dgm:cxn modelId="{99701718-6749-1646-9C5B-3CD5AFDEA848}" srcId="{F1990CDE-6915-8841-937D-2A7A28AB2E93}" destId="{DAB0B426-0C42-6C48-BC9B-64CF014C204E}" srcOrd="5" destOrd="0" parTransId="{50CEDF44-AB81-164A-9ABC-01B14C592776}" sibTransId="{411B90CD-0BE4-9A45-BC50-738CCDEB7FF4}"/>
    <dgm:cxn modelId="{F910C6A5-DD30-9E4F-A574-DEB389D16D13}" type="presParOf" srcId="{011275BA-479F-534F-9499-A1B552B88C1F}" destId="{E97C8DDC-16E1-4A49-B6EF-68DD93734557}" srcOrd="0" destOrd="0" presId="urn:microsoft.com/office/officeart/2005/8/layout/radial4"/>
    <dgm:cxn modelId="{6D8CD4AF-BADE-944D-A407-91C63BB436E0}" type="presParOf" srcId="{011275BA-479F-534F-9499-A1B552B88C1F}" destId="{9A81124C-B9D8-F147-A792-85AC3C4412B0}" srcOrd="1" destOrd="0" presId="urn:microsoft.com/office/officeart/2005/8/layout/radial4"/>
    <dgm:cxn modelId="{8053A538-C97A-B649-BFFE-7051BAAA14AB}" type="presParOf" srcId="{011275BA-479F-534F-9499-A1B552B88C1F}" destId="{7614D383-5E24-8044-99A8-24569EAD7C8C}" srcOrd="2" destOrd="0" presId="urn:microsoft.com/office/officeart/2005/8/layout/radial4"/>
    <dgm:cxn modelId="{47BCD7A5-4192-6244-8D05-39A9D78C7076}" type="presParOf" srcId="{011275BA-479F-534F-9499-A1B552B88C1F}" destId="{9C6F7CD1-0B70-B945-9BE2-4C544CA05937}" srcOrd="3" destOrd="0" presId="urn:microsoft.com/office/officeart/2005/8/layout/radial4"/>
    <dgm:cxn modelId="{EF66F3E8-F9EF-C644-A02F-0A51791C33A6}" type="presParOf" srcId="{011275BA-479F-534F-9499-A1B552B88C1F}" destId="{9653BC7C-3E9A-6049-9D3E-61B080050EBA}" srcOrd="4" destOrd="0" presId="urn:microsoft.com/office/officeart/2005/8/layout/radial4"/>
    <dgm:cxn modelId="{97320D25-9CFC-3E49-B4B6-BDEA52C01E64}" type="presParOf" srcId="{011275BA-479F-534F-9499-A1B552B88C1F}" destId="{65B4D39C-0D90-5048-A247-53464996B2B0}" srcOrd="5" destOrd="0" presId="urn:microsoft.com/office/officeart/2005/8/layout/radial4"/>
    <dgm:cxn modelId="{C7D44E36-4BB8-C442-A8B0-7B4C532977BD}" type="presParOf" srcId="{011275BA-479F-534F-9499-A1B552B88C1F}" destId="{5C5A62D0-16BE-7C46-989F-E4874F0E63A1}" srcOrd="6" destOrd="0" presId="urn:microsoft.com/office/officeart/2005/8/layout/radial4"/>
    <dgm:cxn modelId="{B6E11A36-7408-4742-ACC0-E9596F88D16F}" type="presParOf" srcId="{011275BA-479F-534F-9499-A1B552B88C1F}" destId="{D8535E13-2376-384E-9079-A0B423053065}" srcOrd="7" destOrd="0" presId="urn:microsoft.com/office/officeart/2005/8/layout/radial4"/>
    <dgm:cxn modelId="{5B23DD65-4C61-7B49-9A87-6389E3953A50}" type="presParOf" srcId="{011275BA-479F-534F-9499-A1B552B88C1F}" destId="{B52D44D3-67A2-0A4D-B79A-9275D8870A05}" srcOrd="8" destOrd="0" presId="urn:microsoft.com/office/officeart/2005/8/layout/radial4"/>
    <dgm:cxn modelId="{5D7422FC-2BC0-BC4B-A2E6-45B1A2E1FEFC}" type="presParOf" srcId="{011275BA-479F-534F-9499-A1B552B88C1F}" destId="{072D05F6-7613-4848-8F8C-F9BDF5B38016}" srcOrd="9" destOrd="0" presId="urn:microsoft.com/office/officeart/2005/8/layout/radial4"/>
    <dgm:cxn modelId="{D5B4B3A5-DA58-8C4A-A644-0E0AE6722B41}" type="presParOf" srcId="{011275BA-479F-534F-9499-A1B552B88C1F}" destId="{7EA44A3B-18AB-3546-B4EA-3DB899F82FB9}" srcOrd="10" destOrd="0" presId="urn:microsoft.com/office/officeart/2005/8/layout/radial4"/>
    <dgm:cxn modelId="{B4F04D94-3589-4145-963F-F3A1AAE2E559}" type="presParOf" srcId="{011275BA-479F-534F-9499-A1B552B88C1F}" destId="{E4DF1755-2F69-6348-9C08-985187F1F9D9}" srcOrd="11" destOrd="0" presId="urn:microsoft.com/office/officeart/2005/8/layout/radial4"/>
    <dgm:cxn modelId="{DEB48CB0-F214-274E-8BAF-ED881A45C183}" type="presParOf" srcId="{011275BA-479F-534F-9499-A1B552B88C1F}" destId="{52D24E72-8BD1-9E44-A631-CC5932FE482B}" srcOrd="12" destOrd="0" presId="urn:microsoft.com/office/officeart/2005/8/layout/radial4"/>
    <dgm:cxn modelId="{2DCB0D3D-0D41-4349-9615-60F7C7792A3C}" type="presParOf" srcId="{011275BA-479F-534F-9499-A1B552B88C1F}" destId="{B3583082-4BFD-F34F-82AC-2E17563AD61A}" srcOrd="13" destOrd="0" presId="urn:microsoft.com/office/officeart/2005/8/layout/radial4"/>
    <dgm:cxn modelId="{8F7EF317-982B-144A-8AFD-F3055F7E30D9}" type="presParOf" srcId="{011275BA-479F-534F-9499-A1B552B88C1F}" destId="{E44F9233-C444-9046-9ABF-297C354E85FD}" srcOrd="14" destOrd="0" presId="urn:microsoft.com/office/officeart/2005/8/layout/radial4"/>
    <dgm:cxn modelId="{F2155191-1AD8-3E48-9C2D-660126A0B0A8}" type="presParOf" srcId="{011275BA-479F-534F-9499-A1B552B88C1F}" destId="{00F773F7-B802-6A41-8BFA-8F87CF2418F7}" srcOrd="15" destOrd="0" presId="urn:microsoft.com/office/officeart/2005/8/layout/radial4"/>
    <dgm:cxn modelId="{F3167043-8AC3-D94B-9FD2-3B17DC472F5E}" type="presParOf" srcId="{011275BA-479F-534F-9499-A1B552B88C1F}" destId="{D0A788B0-CD5E-9F43-BAC7-36B6EE8778F5}" srcOrd="16" destOrd="0" presId="urn:microsoft.com/office/officeart/2005/8/layout/radial4"/>
    <dgm:cxn modelId="{7B5F09C7-2086-DA4F-B83D-481CE3E10587}" type="presParOf" srcId="{011275BA-479F-534F-9499-A1B552B88C1F}" destId="{5871F7BA-7A04-5142-BCE8-70B15048399B}" srcOrd="17" destOrd="0" presId="urn:microsoft.com/office/officeart/2005/8/layout/radial4"/>
    <dgm:cxn modelId="{FD909A04-4432-5547-A7B6-4589C9916B2F}" type="presParOf" srcId="{011275BA-479F-534F-9499-A1B552B88C1F}" destId="{3A5C0BF1-018E-1642-8B61-D73A660B6FC8}"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82D1C-FD77-8442-8416-C8DA9F80442A}" type="doc">
      <dgm:prSet loTypeId="urn:microsoft.com/office/officeart/2005/8/layout/process1" loCatId="" qsTypeId="urn:microsoft.com/office/officeart/2005/8/quickstyle/simple4" qsCatId="simple" csTypeId="urn:microsoft.com/office/officeart/2005/8/colors/accent0_2" csCatId="mainScheme" phldr="1"/>
      <dgm:spPr/>
    </dgm:pt>
    <dgm:pt modelId="{A838E35D-82B4-A242-A810-F7A99B27BDBF}">
      <dgm:prSet phldrT="[Text]" custT="1"/>
      <dgm:spPr/>
      <dgm:t>
        <a:bodyPr anchor="b"/>
        <a:lstStyle/>
        <a:p>
          <a:endParaRPr lang="en-US" sz="2000" b="1" dirty="0" smtClean="0">
            <a:solidFill>
              <a:srgbClr val="A54E00"/>
            </a:solidFill>
            <a:latin typeface="Arial"/>
            <a:cs typeface="Arial"/>
          </a:endParaRPr>
        </a:p>
        <a:p>
          <a:r>
            <a:rPr lang="en-US" sz="2000" b="1" dirty="0" smtClean="0">
              <a:solidFill>
                <a:srgbClr val="A54E00"/>
              </a:solidFill>
              <a:latin typeface="Arial"/>
              <a:cs typeface="Arial"/>
            </a:rPr>
            <a:t>Goal 1</a:t>
          </a:r>
        </a:p>
        <a:p>
          <a:r>
            <a:rPr lang="en-US" sz="2000" b="1" dirty="0" smtClean="0">
              <a:solidFill>
                <a:srgbClr val="A54E00"/>
              </a:solidFill>
              <a:latin typeface="Arial"/>
              <a:cs typeface="Arial"/>
            </a:rPr>
            <a:t> </a:t>
          </a:r>
          <a:r>
            <a:rPr lang="en-US" sz="2000" dirty="0" smtClean="0">
              <a:solidFill>
                <a:srgbClr val="17375E"/>
              </a:solidFill>
              <a:latin typeface="Arial"/>
              <a:cs typeface="Arial"/>
            </a:rPr>
            <a:t>Sustain a visionary organization</a:t>
          </a:r>
          <a:endParaRPr lang="en-US" sz="2000" dirty="0">
            <a:solidFill>
              <a:srgbClr val="17375E"/>
            </a:solidFill>
            <a:latin typeface="Arial"/>
            <a:cs typeface="Arial"/>
          </a:endParaRPr>
        </a:p>
      </dgm:t>
    </dgm:pt>
    <dgm:pt modelId="{B86EE5B6-408A-5F4A-8A70-D4EF3CC18B81}" type="parTrans" cxnId="{6D2B32FB-B2D9-0740-8AAC-377E550CB84C}">
      <dgm:prSet/>
      <dgm:spPr/>
      <dgm:t>
        <a:bodyPr/>
        <a:lstStyle/>
        <a:p>
          <a:endParaRPr lang="en-US"/>
        </a:p>
      </dgm:t>
    </dgm:pt>
    <dgm:pt modelId="{85C8B998-DEF0-9F4D-9FEF-2A68C6AE710F}" type="sibTrans" cxnId="{6D2B32FB-B2D9-0740-8AAC-377E550CB84C}">
      <dgm:prSet/>
      <dgm:spPr>
        <a:noFill/>
      </dgm:spPr>
      <dgm:t>
        <a:bodyPr/>
        <a:lstStyle/>
        <a:p>
          <a:endParaRPr lang="en-US" dirty="0">
            <a:solidFill>
              <a:srgbClr val="17375E"/>
            </a:solidFill>
          </a:endParaRPr>
        </a:p>
      </dgm:t>
    </dgm:pt>
    <dgm:pt modelId="{11E093F2-EEC1-5444-94AB-CC4ED6B9130B}">
      <dgm:prSet phldrT="[Text]" custT="1"/>
      <dgm:spPr/>
      <dgm:t>
        <a:bodyPr anchor="b"/>
        <a:lstStyle/>
        <a:p>
          <a:r>
            <a:rPr lang="en-US" sz="2000" b="1" dirty="0" smtClean="0">
              <a:solidFill>
                <a:srgbClr val="A54E00"/>
              </a:solidFill>
              <a:latin typeface="Arial"/>
              <a:cs typeface="Arial"/>
            </a:rPr>
            <a:t>Goal 2</a:t>
          </a:r>
        </a:p>
        <a:p>
          <a:r>
            <a:rPr lang="en-US" sz="2000" dirty="0" smtClean="0">
              <a:solidFill>
                <a:srgbClr val="17375E"/>
              </a:solidFill>
              <a:latin typeface="Arial"/>
              <a:cs typeface="Arial"/>
            </a:rPr>
            <a:t>Education, Health &amp; Well Being</a:t>
          </a:r>
          <a:endParaRPr lang="en-US" sz="2000" dirty="0">
            <a:solidFill>
              <a:srgbClr val="17375E"/>
            </a:solidFill>
            <a:latin typeface="Arial"/>
            <a:cs typeface="Arial"/>
          </a:endParaRPr>
        </a:p>
      </dgm:t>
    </dgm:pt>
    <dgm:pt modelId="{3F1088B3-BFB6-6B4E-9124-267E4B862CD1}" type="parTrans" cxnId="{BDB8E66A-B3DC-D246-B9FF-25395EB60808}">
      <dgm:prSet/>
      <dgm:spPr/>
      <dgm:t>
        <a:bodyPr/>
        <a:lstStyle/>
        <a:p>
          <a:endParaRPr lang="en-US"/>
        </a:p>
      </dgm:t>
    </dgm:pt>
    <dgm:pt modelId="{8CF2D99A-3B7D-C64C-9123-BDB20F61C3A7}" type="sibTrans" cxnId="{BDB8E66A-B3DC-D246-B9FF-25395EB60808}">
      <dgm:prSet/>
      <dgm:spPr>
        <a:noFill/>
      </dgm:spPr>
      <dgm:t>
        <a:bodyPr/>
        <a:lstStyle/>
        <a:p>
          <a:endParaRPr lang="en-US" dirty="0">
            <a:solidFill>
              <a:srgbClr val="17375E"/>
            </a:solidFill>
          </a:endParaRPr>
        </a:p>
      </dgm:t>
    </dgm:pt>
    <dgm:pt modelId="{9802D74E-9A49-2343-BBCD-EC37C0C1F1AD}">
      <dgm:prSet phldrT="[Text]" custT="1"/>
      <dgm:spPr/>
      <dgm:t>
        <a:bodyPr anchor="b"/>
        <a:lstStyle/>
        <a:p>
          <a:r>
            <a:rPr lang="en-US" sz="2000" b="1" dirty="0" smtClean="0">
              <a:solidFill>
                <a:srgbClr val="A54E00"/>
              </a:solidFill>
              <a:latin typeface="Arial"/>
              <a:cs typeface="Arial"/>
            </a:rPr>
            <a:t>Goal 3 </a:t>
          </a:r>
        </a:p>
        <a:p>
          <a:r>
            <a:rPr lang="en-US" sz="2000" dirty="0" smtClean="0">
              <a:solidFill>
                <a:srgbClr val="17375E"/>
              </a:solidFill>
              <a:latin typeface="Arial"/>
              <a:cs typeface="Arial"/>
            </a:rPr>
            <a:t>Increase and align resources</a:t>
          </a:r>
          <a:endParaRPr lang="en-US" sz="2000" dirty="0">
            <a:solidFill>
              <a:srgbClr val="17375E"/>
            </a:solidFill>
            <a:latin typeface="Arial"/>
            <a:cs typeface="Arial"/>
          </a:endParaRPr>
        </a:p>
      </dgm:t>
    </dgm:pt>
    <dgm:pt modelId="{62D9FBD7-7F1E-8F47-902F-7D41874DB6AD}" type="parTrans" cxnId="{562E1A99-19BC-EF4E-AD4C-75B1D6D7CCD0}">
      <dgm:prSet/>
      <dgm:spPr/>
      <dgm:t>
        <a:bodyPr/>
        <a:lstStyle/>
        <a:p>
          <a:endParaRPr lang="en-US"/>
        </a:p>
      </dgm:t>
    </dgm:pt>
    <dgm:pt modelId="{828017A7-713C-A44D-AE15-C42902A5AED3}" type="sibTrans" cxnId="{562E1A99-19BC-EF4E-AD4C-75B1D6D7CCD0}">
      <dgm:prSet/>
      <dgm:spPr>
        <a:noFill/>
      </dgm:spPr>
      <dgm:t>
        <a:bodyPr/>
        <a:lstStyle/>
        <a:p>
          <a:endParaRPr lang="en-US" dirty="0">
            <a:solidFill>
              <a:srgbClr val="17375E"/>
            </a:solidFill>
          </a:endParaRPr>
        </a:p>
      </dgm:t>
    </dgm:pt>
    <dgm:pt modelId="{E7C6C89B-D782-4C49-8A6F-4B9AC1BFFC22}">
      <dgm:prSet phldrT="[Text]" custT="1"/>
      <dgm:spPr/>
      <dgm:t>
        <a:bodyPr anchor="b"/>
        <a:lstStyle/>
        <a:p>
          <a:r>
            <a:rPr lang="en-US" sz="2000" b="1" dirty="0" smtClean="0">
              <a:solidFill>
                <a:srgbClr val="A54E00"/>
              </a:solidFill>
              <a:latin typeface="Arial"/>
              <a:cs typeface="Arial"/>
            </a:rPr>
            <a:t>Goal 4</a:t>
          </a:r>
        </a:p>
        <a:p>
          <a:r>
            <a:rPr lang="en-US" sz="2000" dirty="0" smtClean="0">
              <a:solidFill>
                <a:srgbClr val="17375E"/>
              </a:solidFill>
              <a:latin typeface="Arial"/>
              <a:cs typeface="Arial"/>
            </a:rPr>
            <a:t>Build a cohesive community</a:t>
          </a:r>
          <a:endParaRPr lang="en-US" sz="2000" dirty="0">
            <a:solidFill>
              <a:srgbClr val="17375E"/>
            </a:solidFill>
            <a:latin typeface="Arial"/>
            <a:cs typeface="Arial"/>
          </a:endParaRPr>
        </a:p>
      </dgm:t>
    </dgm:pt>
    <dgm:pt modelId="{70F84DB3-7E69-3342-8093-6D2733E2080D}" type="parTrans" cxnId="{370D5BC0-6D85-984A-B7D0-C9C04291750D}">
      <dgm:prSet/>
      <dgm:spPr/>
      <dgm:t>
        <a:bodyPr/>
        <a:lstStyle/>
        <a:p>
          <a:endParaRPr lang="en-US"/>
        </a:p>
      </dgm:t>
    </dgm:pt>
    <dgm:pt modelId="{2EDA82F4-5853-2343-B243-E33C3C361015}" type="sibTrans" cxnId="{370D5BC0-6D85-984A-B7D0-C9C04291750D}">
      <dgm:prSet/>
      <dgm:spPr/>
      <dgm:t>
        <a:bodyPr/>
        <a:lstStyle/>
        <a:p>
          <a:endParaRPr lang="en-US"/>
        </a:p>
      </dgm:t>
    </dgm:pt>
    <dgm:pt modelId="{E537302A-FC4E-084C-9B76-CACE5F268C9F}" type="pres">
      <dgm:prSet presAssocID="{F2F82D1C-FD77-8442-8416-C8DA9F80442A}" presName="Name0" presStyleCnt="0">
        <dgm:presLayoutVars>
          <dgm:dir/>
          <dgm:resizeHandles val="exact"/>
        </dgm:presLayoutVars>
      </dgm:prSet>
      <dgm:spPr/>
    </dgm:pt>
    <dgm:pt modelId="{6DCBD9AE-BA9B-C640-8660-DFF8D6AE6B74}" type="pres">
      <dgm:prSet presAssocID="{A838E35D-82B4-A242-A810-F7A99B27BDBF}" presName="node" presStyleLbl="node1" presStyleIdx="0" presStyleCnt="4" custScaleX="133578">
        <dgm:presLayoutVars>
          <dgm:bulletEnabled val="1"/>
        </dgm:presLayoutVars>
      </dgm:prSet>
      <dgm:spPr/>
      <dgm:t>
        <a:bodyPr/>
        <a:lstStyle/>
        <a:p>
          <a:endParaRPr lang="en-US"/>
        </a:p>
      </dgm:t>
    </dgm:pt>
    <dgm:pt modelId="{52CE5B62-7E43-EB48-B00E-7B285826E035}" type="pres">
      <dgm:prSet presAssocID="{85C8B998-DEF0-9F4D-9FEF-2A68C6AE710F}" presName="sibTrans" presStyleLbl="sibTrans2D1" presStyleIdx="0" presStyleCnt="3"/>
      <dgm:spPr/>
      <dgm:t>
        <a:bodyPr/>
        <a:lstStyle/>
        <a:p>
          <a:endParaRPr lang="en-US"/>
        </a:p>
      </dgm:t>
    </dgm:pt>
    <dgm:pt modelId="{45C638FD-B783-9648-B1EF-3DEEC1FA9C32}" type="pres">
      <dgm:prSet presAssocID="{85C8B998-DEF0-9F4D-9FEF-2A68C6AE710F}" presName="connectorText" presStyleLbl="sibTrans2D1" presStyleIdx="0" presStyleCnt="3"/>
      <dgm:spPr/>
      <dgm:t>
        <a:bodyPr/>
        <a:lstStyle/>
        <a:p>
          <a:endParaRPr lang="en-US"/>
        </a:p>
      </dgm:t>
    </dgm:pt>
    <dgm:pt modelId="{4C88800D-3B79-8048-9D47-F583FED0734B}" type="pres">
      <dgm:prSet presAssocID="{11E093F2-EEC1-5444-94AB-CC4ED6B9130B}" presName="node" presStyleLbl="node1" presStyleIdx="1" presStyleCnt="4" custScaleX="154672">
        <dgm:presLayoutVars>
          <dgm:bulletEnabled val="1"/>
        </dgm:presLayoutVars>
      </dgm:prSet>
      <dgm:spPr/>
      <dgm:t>
        <a:bodyPr/>
        <a:lstStyle/>
        <a:p>
          <a:endParaRPr lang="en-US"/>
        </a:p>
      </dgm:t>
    </dgm:pt>
    <dgm:pt modelId="{5D1151F0-C816-F243-8112-691E13D33D28}" type="pres">
      <dgm:prSet presAssocID="{8CF2D99A-3B7D-C64C-9123-BDB20F61C3A7}" presName="sibTrans" presStyleLbl="sibTrans2D1" presStyleIdx="1" presStyleCnt="3" custScaleX="112054" custScaleY="67189"/>
      <dgm:spPr/>
      <dgm:t>
        <a:bodyPr/>
        <a:lstStyle/>
        <a:p>
          <a:endParaRPr lang="en-US"/>
        </a:p>
      </dgm:t>
    </dgm:pt>
    <dgm:pt modelId="{FFB5F08A-758B-8B40-B540-E48CE23A4E3F}" type="pres">
      <dgm:prSet presAssocID="{8CF2D99A-3B7D-C64C-9123-BDB20F61C3A7}" presName="connectorText" presStyleLbl="sibTrans2D1" presStyleIdx="1" presStyleCnt="3"/>
      <dgm:spPr/>
      <dgm:t>
        <a:bodyPr/>
        <a:lstStyle/>
        <a:p>
          <a:endParaRPr lang="en-US"/>
        </a:p>
      </dgm:t>
    </dgm:pt>
    <dgm:pt modelId="{A906E01C-07BD-AE41-A063-CED15AA1D7BF}" type="pres">
      <dgm:prSet presAssocID="{9802D74E-9A49-2343-BBCD-EC37C0C1F1AD}" presName="node" presStyleLbl="node1" presStyleIdx="2" presStyleCnt="4" custScaleX="118399">
        <dgm:presLayoutVars>
          <dgm:bulletEnabled val="1"/>
        </dgm:presLayoutVars>
      </dgm:prSet>
      <dgm:spPr/>
      <dgm:t>
        <a:bodyPr/>
        <a:lstStyle/>
        <a:p>
          <a:endParaRPr lang="en-US"/>
        </a:p>
      </dgm:t>
    </dgm:pt>
    <dgm:pt modelId="{69FE077A-DC44-9A49-9F00-D93788CB437A}" type="pres">
      <dgm:prSet presAssocID="{828017A7-713C-A44D-AE15-C42902A5AED3}" presName="sibTrans" presStyleLbl="sibTrans2D1" presStyleIdx="2" presStyleCnt="3" custScaleX="190174" custScaleY="67189"/>
      <dgm:spPr/>
      <dgm:t>
        <a:bodyPr/>
        <a:lstStyle/>
        <a:p>
          <a:endParaRPr lang="en-US"/>
        </a:p>
      </dgm:t>
    </dgm:pt>
    <dgm:pt modelId="{4712C19D-D49C-064B-81DE-B418EBD438D5}" type="pres">
      <dgm:prSet presAssocID="{828017A7-713C-A44D-AE15-C42902A5AED3}" presName="connectorText" presStyleLbl="sibTrans2D1" presStyleIdx="2" presStyleCnt="3"/>
      <dgm:spPr/>
      <dgm:t>
        <a:bodyPr/>
        <a:lstStyle/>
        <a:p>
          <a:endParaRPr lang="en-US"/>
        </a:p>
      </dgm:t>
    </dgm:pt>
    <dgm:pt modelId="{CD7EEAAB-F44D-0F45-BB2A-0C98F401F686}" type="pres">
      <dgm:prSet presAssocID="{E7C6C89B-D782-4C49-8A6F-4B9AC1BFFC22}" presName="node" presStyleLbl="node1" presStyleIdx="3" presStyleCnt="4" custScaleX="134798" custLinFactNeighborX="-34011">
        <dgm:presLayoutVars>
          <dgm:bulletEnabled val="1"/>
        </dgm:presLayoutVars>
      </dgm:prSet>
      <dgm:spPr/>
      <dgm:t>
        <a:bodyPr/>
        <a:lstStyle/>
        <a:p>
          <a:endParaRPr lang="en-US"/>
        </a:p>
      </dgm:t>
    </dgm:pt>
  </dgm:ptLst>
  <dgm:cxnLst>
    <dgm:cxn modelId="{FDAFAF2C-2F65-D346-9150-1FBF739F22AA}" type="presOf" srcId="{11E093F2-EEC1-5444-94AB-CC4ED6B9130B}" destId="{4C88800D-3B79-8048-9D47-F583FED0734B}" srcOrd="0" destOrd="0" presId="urn:microsoft.com/office/officeart/2005/8/layout/process1"/>
    <dgm:cxn modelId="{370D5BC0-6D85-984A-B7D0-C9C04291750D}" srcId="{F2F82D1C-FD77-8442-8416-C8DA9F80442A}" destId="{E7C6C89B-D782-4C49-8A6F-4B9AC1BFFC22}" srcOrd="3" destOrd="0" parTransId="{70F84DB3-7E69-3342-8093-6D2733E2080D}" sibTransId="{2EDA82F4-5853-2343-B243-E33C3C361015}"/>
    <dgm:cxn modelId="{6D2B32FB-B2D9-0740-8AAC-377E550CB84C}" srcId="{F2F82D1C-FD77-8442-8416-C8DA9F80442A}" destId="{A838E35D-82B4-A242-A810-F7A99B27BDBF}" srcOrd="0" destOrd="0" parTransId="{B86EE5B6-408A-5F4A-8A70-D4EF3CC18B81}" sibTransId="{85C8B998-DEF0-9F4D-9FEF-2A68C6AE710F}"/>
    <dgm:cxn modelId="{B84863E9-0C27-F645-978C-11CAD32FB6D5}" type="presOf" srcId="{85C8B998-DEF0-9F4D-9FEF-2A68C6AE710F}" destId="{45C638FD-B783-9648-B1EF-3DEEC1FA9C32}" srcOrd="1" destOrd="0" presId="urn:microsoft.com/office/officeart/2005/8/layout/process1"/>
    <dgm:cxn modelId="{14CF1F09-1E32-0D4C-B704-2113ED175767}" type="presOf" srcId="{8CF2D99A-3B7D-C64C-9123-BDB20F61C3A7}" destId="{5D1151F0-C816-F243-8112-691E13D33D28}" srcOrd="0" destOrd="0" presId="urn:microsoft.com/office/officeart/2005/8/layout/process1"/>
    <dgm:cxn modelId="{2B2FA74B-31E9-7F4D-B9D3-798B5F492848}" type="presOf" srcId="{828017A7-713C-A44D-AE15-C42902A5AED3}" destId="{4712C19D-D49C-064B-81DE-B418EBD438D5}" srcOrd="1" destOrd="0" presId="urn:microsoft.com/office/officeart/2005/8/layout/process1"/>
    <dgm:cxn modelId="{6F438F94-3573-2A4E-98BC-EBA27EB2883B}" type="presOf" srcId="{9802D74E-9A49-2343-BBCD-EC37C0C1F1AD}" destId="{A906E01C-07BD-AE41-A063-CED15AA1D7BF}" srcOrd="0" destOrd="0" presId="urn:microsoft.com/office/officeart/2005/8/layout/process1"/>
    <dgm:cxn modelId="{09C28EC8-E1C1-6A49-89FA-730C46791EFA}" type="presOf" srcId="{A838E35D-82B4-A242-A810-F7A99B27BDBF}" destId="{6DCBD9AE-BA9B-C640-8660-DFF8D6AE6B74}" srcOrd="0" destOrd="0" presId="urn:microsoft.com/office/officeart/2005/8/layout/process1"/>
    <dgm:cxn modelId="{48C9E650-A1D3-E34B-8752-11B0F7056663}" type="presOf" srcId="{85C8B998-DEF0-9F4D-9FEF-2A68C6AE710F}" destId="{52CE5B62-7E43-EB48-B00E-7B285826E035}" srcOrd="0" destOrd="0" presId="urn:microsoft.com/office/officeart/2005/8/layout/process1"/>
    <dgm:cxn modelId="{562E1A99-19BC-EF4E-AD4C-75B1D6D7CCD0}" srcId="{F2F82D1C-FD77-8442-8416-C8DA9F80442A}" destId="{9802D74E-9A49-2343-BBCD-EC37C0C1F1AD}" srcOrd="2" destOrd="0" parTransId="{62D9FBD7-7F1E-8F47-902F-7D41874DB6AD}" sibTransId="{828017A7-713C-A44D-AE15-C42902A5AED3}"/>
    <dgm:cxn modelId="{CFE82FA3-72A3-C147-A7C6-8018A6729E77}" type="presOf" srcId="{828017A7-713C-A44D-AE15-C42902A5AED3}" destId="{69FE077A-DC44-9A49-9F00-D93788CB437A}" srcOrd="0" destOrd="0" presId="urn:microsoft.com/office/officeart/2005/8/layout/process1"/>
    <dgm:cxn modelId="{29EC5F77-F85D-CA4C-B310-5C836CE9948D}" type="presOf" srcId="{8CF2D99A-3B7D-C64C-9123-BDB20F61C3A7}" destId="{FFB5F08A-758B-8B40-B540-E48CE23A4E3F}" srcOrd="1" destOrd="0" presId="urn:microsoft.com/office/officeart/2005/8/layout/process1"/>
    <dgm:cxn modelId="{BDB8E66A-B3DC-D246-B9FF-25395EB60808}" srcId="{F2F82D1C-FD77-8442-8416-C8DA9F80442A}" destId="{11E093F2-EEC1-5444-94AB-CC4ED6B9130B}" srcOrd="1" destOrd="0" parTransId="{3F1088B3-BFB6-6B4E-9124-267E4B862CD1}" sibTransId="{8CF2D99A-3B7D-C64C-9123-BDB20F61C3A7}"/>
    <dgm:cxn modelId="{116A904B-05C1-EA48-8679-031F4336630C}" type="presOf" srcId="{E7C6C89B-D782-4C49-8A6F-4B9AC1BFFC22}" destId="{CD7EEAAB-F44D-0F45-BB2A-0C98F401F686}" srcOrd="0" destOrd="0" presId="urn:microsoft.com/office/officeart/2005/8/layout/process1"/>
    <dgm:cxn modelId="{D229201D-5471-314B-AEDE-70B283254547}" type="presOf" srcId="{F2F82D1C-FD77-8442-8416-C8DA9F80442A}" destId="{E537302A-FC4E-084C-9B76-CACE5F268C9F}" srcOrd="0" destOrd="0" presId="urn:microsoft.com/office/officeart/2005/8/layout/process1"/>
    <dgm:cxn modelId="{5CA2E739-67F6-CA4A-9541-CD6F91C70FEB}" type="presParOf" srcId="{E537302A-FC4E-084C-9B76-CACE5F268C9F}" destId="{6DCBD9AE-BA9B-C640-8660-DFF8D6AE6B74}" srcOrd="0" destOrd="0" presId="urn:microsoft.com/office/officeart/2005/8/layout/process1"/>
    <dgm:cxn modelId="{EC711614-3AA4-9445-85CA-E0E19DECB993}" type="presParOf" srcId="{E537302A-FC4E-084C-9B76-CACE5F268C9F}" destId="{52CE5B62-7E43-EB48-B00E-7B285826E035}" srcOrd="1" destOrd="0" presId="urn:microsoft.com/office/officeart/2005/8/layout/process1"/>
    <dgm:cxn modelId="{44CD32BC-8AC3-F54C-8D7C-C3C06B2B1DE0}" type="presParOf" srcId="{52CE5B62-7E43-EB48-B00E-7B285826E035}" destId="{45C638FD-B783-9648-B1EF-3DEEC1FA9C32}" srcOrd="0" destOrd="0" presId="urn:microsoft.com/office/officeart/2005/8/layout/process1"/>
    <dgm:cxn modelId="{93C824B1-DEFF-0540-AF35-94466CB20402}" type="presParOf" srcId="{E537302A-FC4E-084C-9B76-CACE5F268C9F}" destId="{4C88800D-3B79-8048-9D47-F583FED0734B}" srcOrd="2" destOrd="0" presId="urn:microsoft.com/office/officeart/2005/8/layout/process1"/>
    <dgm:cxn modelId="{67968304-6FCE-D940-B9E6-739D58A2A9AF}" type="presParOf" srcId="{E537302A-FC4E-084C-9B76-CACE5F268C9F}" destId="{5D1151F0-C816-F243-8112-691E13D33D28}" srcOrd="3" destOrd="0" presId="urn:microsoft.com/office/officeart/2005/8/layout/process1"/>
    <dgm:cxn modelId="{0DE544DE-8F3B-974D-83F8-06C9B8AA7F72}" type="presParOf" srcId="{5D1151F0-C816-F243-8112-691E13D33D28}" destId="{FFB5F08A-758B-8B40-B540-E48CE23A4E3F}" srcOrd="0" destOrd="0" presId="urn:microsoft.com/office/officeart/2005/8/layout/process1"/>
    <dgm:cxn modelId="{376E3F43-B954-9341-8508-90BE643D15D9}" type="presParOf" srcId="{E537302A-FC4E-084C-9B76-CACE5F268C9F}" destId="{A906E01C-07BD-AE41-A063-CED15AA1D7BF}" srcOrd="4" destOrd="0" presId="urn:microsoft.com/office/officeart/2005/8/layout/process1"/>
    <dgm:cxn modelId="{B83A48BB-924E-484C-9D3C-A1B1243176A1}" type="presParOf" srcId="{E537302A-FC4E-084C-9B76-CACE5F268C9F}" destId="{69FE077A-DC44-9A49-9F00-D93788CB437A}" srcOrd="5" destOrd="0" presId="urn:microsoft.com/office/officeart/2005/8/layout/process1"/>
    <dgm:cxn modelId="{E7FF4E59-3D21-8F4A-8E61-552B88E4C579}" type="presParOf" srcId="{69FE077A-DC44-9A49-9F00-D93788CB437A}" destId="{4712C19D-D49C-064B-81DE-B418EBD438D5}" srcOrd="0" destOrd="0" presId="urn:microsoft.com/office/officeart/2005/8/layout/process1"/>
    <dgm:cxn modelId="{B830AC0A-6BE5-AB40-BFA2-D58430419CA6}" type="presParOf" srcId="{E537302A-FC4E-084C-9B76-CACE5F268C9F}" destId="{CD7EEAAB-F44D-0F45-BB2A-0C98F401F68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smtClean="0">
                <a:latin typeface="Calibri"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8C2D9578-3C33-D84D-9713-EB2816FE9173}" type="datetime1">
              <a:rPr lang="en-US"/>
              <a:pPr>
                <a:defRPr/>
              </a:pPr>
              <a:t>11/10/2015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smtClean="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0FB197CF-762C-BF48-8045-16AB40E9B012}" type="slidenum">
              <a:rPr lang="en-US"/>
              <a:pPr>
                <a:defRPr/>
              </a:pPr>
              <a:t>‹#›</a:t>
            </a:fld>
            <a:endParaRPr lang="en-US" dirty="0"/>
          </a:p>
        </p:txBody>
      </p:sp>
    </p:spTree>
    <p:extLst>
      <p:ext uri="{BB962C8B-B14F-4D97-AF65-F5344CB8AC3E}">
        <p14:creationId xmlns:p14="http://schemas.microsoft.com/office/powerpoint/2010/main" val="113149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smtClean="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670C794-6BFC-AA4A-8AF4-AEEF7F855175}" type="datetime1">
              <a:rPr lang="en-US"/>
              <a:pPr>
                <a:defRPr/>
              </a:pPr>
              <a:t>11/10/2015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smtClean="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1BD4B8C3-1DC7-1B4C-90E6-A5458A12DA73}" type="slidenum">
              <a:rPr lang="en-US"/>
              <a:pPr>
                <a:defRPr/>
              </a:pPr>
              <a:t>‹#›</a:t>
            </a:fld>
            <a:endParaRPr lang="en-US" dirty="0"/>
          </a:p>
        </p:txBody>
      </p:sp>
    </p:spTree>
    <p:extLst>
      <p:ext uri="{BB962C8B-B14F-4D97-AF65-F5344CB8AC3E}">
        <p14:creationId xmlns:p14="http://schemas.microsoft.com/office/powerpoint/2010/main" val="34624184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D4B8C3-1DC7-1B4C-90E6-A5458A12DA73}" type="slidenum">
              <a:rPr lang="en-US" smtClean="0"/>
              <a:pPr>
                <a:defRPr/>
              </a:pPr>
              <a:t>2</a:t>
            </a:fld>
            <a:endParaRPr lang="en-US" dirty="0"/>
          </a:p>
        </p:txBody>
      </p:sp>
    </p:spTree>
    <p:extLst>
      <p:ext uri="{BB962C8B-B14F-4D97-AF65-F5344CB8AC3E}">
        <p14:creationId xmlns:p14="http://schemas.microsoft.com/office/powerpoint/2010/main" val="422109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D4B8C3-1DC7-1B4C-90E6-A5458A12DA73}" type="slidenum">
              <a:rPr lang="en-US" smtClean="0"/>
              <a:pPr>
                <a:defRPr/>
              </a:pPr>
              <a:t>3</a:t>
            </a:fld>
            <a:endParaRPr lang="en-US" dirty="0"/>
          </a:p>
        </p:txBody>
      </p:sp>
    </p:spTree>
    <p:extLst>
      <p:ext uri="{BB962C8B-B14F-4D97-AF65-F5344CB8AC3E}">
        <p14:creationId xmlns:p14="http://schemas.microsoft.com/office/powerpoint/2010/main" val="30116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D4B8C3-1DC7-1B4C-90E6-A5458A12DA73}" type="slidenum">
              <a:rPr lang="en-US" smtClean="0"/>
              <a:pPr>
                <a:defRPr/>
              </a:pPr>
              <a:t>5</a:t>
            </a:fld>
            <a:endParaRPr lang="en-US" dirty="0"/>
          </a:p>
        </p:txBody>
      </p:sp>
    </p:spTree>
    <p:extLst>
      <p:ext uri="{BB962C8B-B14F-4D97-AF65-F5344CB8AC3E}">
        <p14:creationId xmlns:p14="http://schemas.microsoft.com/office/powerpoint/2010/main" val="204024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itleSlide2.jpg"/>
          <p:cNvPicPr>
            <a:picLocks noChangeAspect="1"/>
          </p:cNvPicPr>
          <p:nvPr userDrawn="1"/>
        </p:nvPicPr>
        <p:blipFill>
          <a:blip r:embed="rId2">
            <a:extLst>
              <a:ext uri="{28A0092B-C50C-407E-A947-70E740481C1C}">
                <a14:useLocalDpi xmlns:a14="http://schemas.microsoft.com/office/drawing/2010/main" val="0"/>
              </a:ext>
            </a:extLst>
          </a:blip>
          <a:srcRect t="21718"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371600" y="0"/>
            <a:ext cx="6629400"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pic>
        <p:nvPicPr>
          <p:cNvPr id="6" name="Picture 8" descr="YVCF_logo_FullColorLg.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5600" y="609600"/>
            <a:ext cx="36576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71600" y="1828800"/>
            <a:ext cx="6629400" cy="685800"/>
          </a:xfrm>
        </p:spPr>
        <p:txBody>
          <a:bodyPr anchor="t">
            <a:normAutofit/>
          </a:bodyPr>
          <a:lstStyle>
            <a:lvl1pPr algn="ctr">
              <a:defRPr sz="3200">
                <a:solidFill>
                  <a:schemeClr val="tx1">
                    <a:lumMod val="65000"/>
                    <a:lumOff val="3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6629400" cy="1066800"/>
          </a:xfrm>
        </p:spPr>
        <p:txBody>
          <a:bodyPr>
            <a:normAutofit/>
          </a:bodyPr>
          <a:lstStyle>
            <a:lvl1pPr marL="0" indent="0" algn="ctr">
              <a:buNone/>
              <a:defRPr sz="2000">
                <a:solidFill>
                  <a:schemeClr val="tx1">
                    <a:lumMod val="75000"/>
                    <a:lumOff val="25000"/>
                    <a:alpha val="69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72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D730B5A-9C33-5C48-917C-5D827EDA5F64}" type="datetime1">
              <a:rPr lang="en-US"/>
              <a:pPr>
                <a:defRPr/>
              </a:pPr>
              <a:t>11/10/2015</a:t>
            </a:fld>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692AE750-346F-0849-AF44-125B3EE6D55D}" type="slidenum">
              <a:rPr lang="en-US"/>
              <a:pPr>
                <a:defRPr/>
              </a:pPr>
              <a:t>‹#›</a:t>
            </a:fld>
            <a:r>
              <a:rPr lang="en-US" dirty="0"/>
              <a:t>  —</a:t>
            </a:r>
          </a:p>
        </p:txBody>
      </p:sp>
    </p:spTree>
    <p:extLst>
      <p:ext uri="{BB962C8B-B14F-4D97-AF65-F5344CB8AC3E}">
        <p14:creationId xmlns:p14="http://schemas.microsoft.com/office/powerpoint/2010/main" val="258218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26431"/>
            <a:ext cx="7772400" cy="892969"/>
          </a:xfrm>
        </p:spPr>
        <p:txBody>
          <a:bodyPr anchor="t"/>
          <a:lstStyle>
            <a:lvl1pPr algn="l">
              <a:defRPr sz="4000" b="1" cap="none">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9400"/>
            <a:ext cx="7772400" cy="1500187"/>
          </a:xfrm>
        </p:spPr>
        <p:txBody>
          <a:bodyPr>
            <a:normAutofit/>
          </a:bodyPr>
          <a:lstStyle>
            <a:lvl1pPr marL="228600" indent="-228600">
              <a:buClr>
                <a:srgbClr val="D8E4FE"/>
              </a:buClr>
              <a:buFont typeface="Wingdings" charset="2"/>
              <a:buChar char="§"/>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chemeClr val="bg1"/>
                </a:solidFill>
              </a:defRPr>
            </a:lvl1pPr>
          </a:lstStyle>
          <a:p>
            <a:pPr>
              <a:defRPr/>
            </a:pPr>
            <a:fld id="{9E1105D3-17BF-7E47-A831-A6D6A68DF6F7}" type="datetime1">
              <a:rPr lang="en-US"/>
              <a:pPr>
                <a:defRPr/>
              </a:pPr>
              <a:t>11/10/2015</a:t>
            </a:fld>
            <a:endParaRPr lang="en-US" dirty="0"/>
          </a:p>
        </p:txBody>
      </p:sp>
      <p:sp>
        <p:nvSpPr>
          <p:cNvPr id="5" name="Slide Number Placeholder 5"/>
          <p:cNvSpPr>
            <a:spLocks noGrp="1"/>
          </p:cNvSpPr>
          <p:nvPr>
            <p:ph type="sldNum" sz="quarter" idx="11"/>
          </p:nvPr>
        </p:nvSpPr>
        <p:spPr/>
        <p:txBody>
          <a:bodyPr/>
          <a:lstStyle>
            <a:lvl1pPr>
              <a:defRPr smtClean="0">
                <a:solidFill>
                  <a:srgbClr val="FFFFFF"/>
                </a:solidFill>
              </a:defRPr>
            </a:lvl1pPr>
          </a:lstStyle>
          <a:p>
            <a:pPr>
              <a:defRPr/>
            </a:pPr>
            <a:fld id="{4A1A3724-172C-8B49-9255-845A2F0B4D9B}" type="slidenum">
              <a:rPr lang="en-US"/>
              <a:pPr>
                <a:defRPr/>
              </a:pPr>
              <a:t>‹#›</a:t>
            </a:fld>
            <a:r>
              <a:rPr lang="en-US" dirty="0"/>
              <a:t>  —</a:t>
            </a:r>
          </a:p>
        </p:txBody>
      </p:sp>
    </p:spTree>
    <p:extLst>
      <p:ext uri="{BB962C8B-B14F-4D97-AF65-F5344CB8AC3E}">
        <p14:creationId xmlns:p14="http://schemas.microsoft.com/office/powerpoint/2010/main" val="184696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7" descr="MainSlideBK.jpg"/>
          <p:cNvPicPr>
            <a:picLocks noChangeAspect="1"/>
          </p:cNvPicPr>
          <p:nvPr userDrawn="1"/>
        </p:nvPicPr>
        <p:blipFill>
          <a:blip r:embed="rId2">
            <a:extLst>
              <a:ext uri="{28A0092B-C50C-407E-A947-70E740481C1C}">
                <a14:useLocalDpi xmlns:a14="http://schemas.microsoft.com/office/drawing/2010/main" val="0"/>
              </a:ext>
            </a:extLst>
          </a:blip>
          <a:srcRect b="70000"/>
          <a:stretch>
            <a:fillRect/>
          </a:stretch>
        </p:blipFill>
        <p:spPr bwMode="auto">
          <a:xfrm flipV="1">
            <a:off x="0" y="0"/>
            <a:ext cx="9144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1320800"/>
            <a:ext cx="9144000" cy="3124200"/>
          </a:xfrm>
          <a:prstGeom prst="rect">
            <a:avLst/>
          </a:prstGeom>
          <a:solidFill>
            <a:srgbClr val="9ECC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a:xfrm>
            <a:off x="457200" y="0"/>
            <a:ext cx="8382000" cy="1320800"/>
          </a:xfrm>
        </p:spPr>
        <p:txBody>
          <a:bodyPr/>
          <a:lstStyle>
            <a:lvl1pPr>
              <a:defRPr>
                <a:solidFill>
                  <a:srgbClr val="595959"/>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C6C2394C-48E0-B549-BE30-BFAC080F0CEF}" type="datetime1">
              <a:rPr lang="en-US"/>
              <a:pPr>
                <a:defRPr/>
              </a:pPr>
              <a:t>11/10/2015</a:t>
            </a:fld>
            <a:endParaRPr lang="en-US" dirty="0"/>
          </a:p>
        </p:txBody>
      </p:sp>
      <p:sp>
        <p:nvSpPr>
          <p:cNvPr id="6" name="Slide Number Placeholder 5"/>
          <p:cNvSpPr>
            <a:spLocks noGrp="1"/>
          </p:cNvSpPr>
          <p:nvPr>
            <p:ph type="sldNum" sz="quarter" idx="11"/>
          </p:nvPr>
        </p:nvSpPr>
        <p:spPr/>
        <p:txBody>
          <a:bodyPr/>
          <a:lstStyle>
            <a:lvl1pPr>
              <a:defRPr smtClean="0"/>
            </a:lvl1pPr>
          </a:lstStyle>
          <a:p>
            <a:pPr>
              <a:defRPr/>
            </a:pPr>
            <a:fld id="{CD8291F9-0480-024F-BA76-9A5BA142A99D}" type="slidenum">
              <a:rPr lang="en-US"/>
              <a:pPr>
                <a:defRPr/>
              </a:pPr>
              <a:t>‹#›</a:t>
            </a:fld>
            <a:r>
              <a:rPr lang="en-US" dirty="0"/>
              <a:t>  —</a:t>
            </a:r>
          </a:p>
        </p:txBody>
      </p:sp>
    </p:spTree>
    <p:extLst>
      <p:ext uri="{BB962C8B-B14F-4D97-AF65-F5344CB8AC3E}">
        <p14:creationId xmlns:p14="http://schemas.microsoft.com/office/powerpoint/2010/main" val="13735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5065C7C0-1A2A-9F44-875B-2736556341E5}" type="datetime1">
              <a:rPr lang="en-US"/>
              <a:pPr>
                <a:defRPr/>
              </a:pPr>
              <a:t>11/10/2015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8F7574A7-A89E-2D41-8602-C7FC282F376D}" type="slidenum">
              <a:rPr lang="en-US"/>
              <a:pPr>
                <a:defRPr/>
              </a:pPr>
              <a:t>‹#›</a:t>
            </a:fld>
            <a:endParaRPr lang="en-US" dirty="0"/>
          </a:p>
        </p:txBody>
      </p:sp>
    </p:spTree>
    <p:extLst>
      <p:ext uri="{BB962C8B-B14F-4D97-AF65-F5344CB8AC3E}">
        <p14:creationId xmlns:p14="http://schemas.microsoft.com/office/powerpoint/2010/main" val="295352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1752600"/>
          </a:xfrm>
          <a:prstGeom prst="rect">
            <a:avLst/>
          </a:prstGeom>
          <a:gradFill>
            <a:gsLst>
              <a:gs pos="0">
                <a:schemeClr val="bg1">
                  <a:alpha val="0"/>
                </a:schemeClr>
              </a:gs>
              <a:gs pos="100000">
                <a:schemeClr val="bg1">
                  <a:lumMod val="85000"/>
                  <a:alpha val="61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00B01530-B3C0-3148-B784-4C1D9D954767}" type="datetime1">
              <a:rPr lang="en-US"/>
              <a:pPr>
                <a:defRPr/>
              </a:pPr>
              <a:t>11/10/2015</a:t>
            </a:fld>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08981B87-AE9C-EF4F-8A02-E1C71F0EB5F3}" type="slidenum">
              <a:rPr lang="en-US"/>
              <a:pPr>
                <a:defRPr/>
              </a:pPr>
              <a:t>‹#›</a:t>
            </a:fld>
            <a:r>
              <a:rPr lang="en-US" dirty="0"/>
              <a:t>  —</a:t>
            </a:r>
          </a:p>
        </p:txBody>
      </p:sp>
    </p:spTree>
    <p:extLst>
      <p:ext uri="{BB962C8B-B14F-4D97-AF65-F5344CB8AC3E}">
        <p14:creationId xmlns:p14="http://schemas.microsoft.com/office/powerpoint/2010/main" val="120924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304800" y="1524000"/>
            <a:ext cx="8534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3AF2273E-F950-8A48-B39C-961867A0A2A3}" type="datetime1">
              <a:rPr lang="en-US"/>
              <a:pPr>
                <a:defRPr/>
              </a:pPr>
              <a:t>11/10/2015</a:t>
            </a:fld>
            <a:endParaRPr lang="en-US" dirty="0"/>
          </a:p>
        </p:txBody>
      </p:sp>
      <p:sp>
        <p:nvSpPr>
          <p:cNvPr id="6" name="Slide Number Placeholder 5"/>
          <p:cNvSpPr>
            <a:spLocks noGrp="1"/>
          </p:cNvSpPr>
          <p:nvPr>
            <p:ph type="sldNum" sz="quarter" idx="4"/>
          </p:nvPr>
        </p:nvSpPr>
        <p:spPr>
          <a:xfrm>
            <a:off x="0" y="6356350"/>
            <a:ext cx="8763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D874ED3E-26B4-3A47-8093-8AFE16A496DE}" type="slidenum">
              <a:rPr lang="en-US"/>
              <a:pPr>
                <a:defRPr/>
              </a:pPr>
              <a:t>‹#›</a:t>
            </a:fld>
            <a:r>
              <a:rPr lang="en-US" dirty="0"/>
              <a:t>  —</a:t>
            </a:r>
          </a:p>
        </p:txBody>
      </p:sp>
      <p:pic>
        <p:nvPicPr>
          <p:cNvPr id="1030" name="Picture 6" descr="YVCFshort_logo_FullColo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6356350"/>
            <a:ext cx="1517650"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p:txStyles>
    <p:titleStyle>
      <a:lvl1pPr algn="l" defTabSz="457200" rtl="0" eaLnBrk="1" fontAlgn="base" hangingPunct="1">
        <a:spcBef>
          <a:spcPct val="0"/>
        </a:spcBef>
        <a:spcAft>
          <a:spcPct val="0"/>
        </a:spcAft>
        <a:defRPr sz="2800" b="1" kern="1200">
          <a:solidFill>
            <a:schemeClr val="bg1"/>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2800" b="1">
          <a:solidFill>
            <a:schemeClr val="bg1"/>
          </a:solidFill>
          <a:latin typeface="Calibri" pitchFamily="-107" charset="0"/>
          <a:ea typeface="ＭＳ Ｐゴシック" pitchFamily="-107" charset="-128"/>
          <a:cs typeface="ＭＳ Ｐゴシック" pitchFamily="-107" charset="-128"/>
        </a:defRPr>
      </a:lvl9pPr>
    </p:titleStyle>
    <p:bodyStyle>
      <a:lvl1pPr marL="228600" indent="-228600" algn="l" defTabSz="457200" rtl="0" eaLnBrk="1" fontAlgn="base" hangingPunct="1">
        <a:spcBef>
          <a:spcPct val="20000"/>
        </a:spcBef>
        <a:spcAft>
          <a:spcPct val="0"/>
        </a:spcAft>
        <a:buClr>
          <a:srgbClr val="81C8CA"/>
        </a:buClr>
        <a:buFont typeface="Arial" charset="0"/>
        <a:buChar char="•"/>
        <a:defRPr sz="2400" kern="1200">
          <a:solidFill>
            <a:schemeClr val="tx1"/>
          </a:solidFill>
          <a:latin typeface="+mn-lt"/>
          <a:ea typeface="ＭＳ Ｐゴシック" pitchFamily="-107" charset="-128"/>
          <a:cs typeface="ＭＳ Ｐゴシック" pitchFamily="-107" charset="-128"/>
        </a:defRPr>
      </a:lvl1pPr>
      <a:lvl2pPr marL="455613" indent="-227013" algn="l" defTabSz="457200" rtl="0" eaLnBrk="1" fontAlgn="base" hangingPunct="1">
        <a:spcBef>
          <a:spcPct val="20000"/>
        </a:spcBef>
        <a:spcAft>
          <a:spcPct val="0"/>
        </a:spcAft>
        <a:buFont typeface="Lucida Grande" charset="0"/>
        <a:buChar char="-"/>
        <a:defRPr sz="2000" kern="1200">
          <a:solidFill>
            <a:schemeClr val="tx1"/>
          </a:solidFill>
          <a:latin typeface="+mn-lt"/>
          <a:ea typeface="ＭＳ Ｐゴシック" pitchFamily="-107" charset="-128"/>
          <a:cs typeface="+mn-cs"/>
        </a:defRPr>
      </a:lvl2pPr>
      <a:lvl3pPr marL="684213" indent="-228600" algn="l" defTabSz="457200" rtl="0" eaLnBrk="1" fontAlgn="base" hangingPunct="1">
        <a:spcBef>
          <a:spcPct val="20000"/>
        </a:spcBef>
        <a:spcAft>
          <a:spcPct val="0"/>
        </a:spcAft>
        <a:buClr>
          <a:srgbClr val="81C8CA"/>
        </a:buClr>
        <a:buSzPct val="61000"/>
        <a:buFont typeface="Wingdings" charset="0"/>
        <a:buChar char="ü"/>
        <a:defRPr kern="1200">
          <a:solidFill>
            <a:schemeClr val="tx1"/>
          </a:solidFill>
          <a:latin typeface="+mn-lt"/>
          <a:ea typeface="ＭＳ Ｐゴシック" pitchFamily="-107" charset="-128"/>
          <a:cs typeface="+mn-cs"/>
        </a:defRPr>
      </a:lvl3pPr>
      <a:lvl4pPr marL="684213" indent="687388" algn="l" defTabSz="457200" rtl="0" eaLnBrk="1" fontAlgn="base" hangingPunct="1">
        <a:spcBef>
          <a:spcPct val="20000"/>
        </a:spcBef>
        <a:spcAft>
          <a:spcPct val="0"/>
        </a:spcAft>
        <a:defRPr kern="1200">
          <a:solidFill>
            <a:schemeClr val="tx1"/>
          </a:solidFill>
          <a:latin typeface="+mn-lt"/>
          <a:ea typeface="ＭＳ Ｐゴシック" pitchFamily="-107" charset="-128"/>
          <a:cs typeface="+mn-cs"/>
        </a:defRPr>
      </a:lvl4pPr>
      <a:lvl5pPr marL="684213" indent="1144588" algn="l" defTabSz="457200" rtl="0" eaLnBrk="1" fontAlgn="base" hangingPunct="1">
        <a:spcBef>
          <a:spcPct val="20000"/>
        </a:spcBef>
        <a:spcAft>
          <a:spcPct val="0"/>
        </a:spcAft>
        <a:defRPr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Hyper</a:t>
            </a:r>
            <a:r>
              <a:rPr lang="en-US" dirty="0" smtClean="0"/>
              <a:t>-Local Matters</a:t>
            </a:r>
            <a:endParaRPr lang="en-US" dirty="0"/>
          </a:p>
        </p:txBody>
      </p:sp>
      <p:sp>
        <p:nvSpPr>
          <p:cNvPr id="3" name="Subtitle 2"/>
          <p:cNvSpPr>
            <a:spLocks noGrp="1"/>
          </p:cNvSpPr>
          <p:nvPr>
            <p:ph type="subTitle" idx="1"/>
          </p:nvPr>
        </p:nvSpPr>
        <p:spPr/>
        <p:txBody>
          <a:bodyPr/>
          <a:lstStyle/>
          <a:p>
            <a:r>
              <a:rPr lang="en-US" dirty="0" smtClean="0"/>
              <a:t>Bellingham, Washington 2015</a:t>
            </a:r>
            <a:endParaRPr lang="en-US" dirty="0"/>
          </a:p>
        </p:txBody>
      </p:sp>
    </p:spTree>
    <p:extLst>
      <p:ext uri="{BB962C8B-B14F-4D97-AF65-F5344CB8AC3E}">
        <p14:creationId xmlns:p14="http://schemas.microsoft.com/office/powerpoint/2010/main" val="331534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Adaptive Challenge. </a:t>
            </a:r>
            <a:br>
              <a:rPr lang="en-US" dirty="0" smtClean="0"/>
            </a:br>
            <a:r>
              <a:rPr lang="en-US" dirty="0" smtClean="0"/>
              <a:t>Creating Equitable Access to Opportunity</a:t>
            </a:r>
            <a:endParaRPr lang="en-US" dirty="0"/>
          </a:p>
        </p:txBody>
      </p:sp>
      <p:sp>
        <p:nvSpPr>
          <p:cNvPr id="3" name="Content Placeholder 2"/>
          <p:cNvSpPr>
            <a:spLocks noGrp="1"/>
          </p:cNvSpPr>
          <p:nvPr>
            <p:ph idx="1"/>
          </p:nvPr>
        </p:nvSpPr>
        <p:spPr/>
        <p:txBody>
          <a:bodyPr/>
          <a:lstStyle/>
          <a:p>
            <a:pPr marL="0" indent="0">
              <a:buNone/>
            </a:pPr>
            <a:r>
              <a:rPr lang="en-US" dirty="0" smtClean="0"/>
              <a:t>For the last 50 years Yakima County has ranked in the top 3 of the poorest counties in Washington State.</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10</a:t>
            </a:fld>
            <a:r>
              <a:rPr lang="en-US" dirty="0" smtClean="0"/>
              <a:t>  —</a:t>
            </a:r>
            <a:endParaRPr lang="en-US" dirty="0"/>
          </a:p>
        </p:txBody>
      </p:sp>
      <p:pic>
        <p:nvPicPr>
          <p:cNvPr id="6" name="Picture 5"/>
          <p:cNvPicPr>
            <a:picLocks noChangeAspect="1"/>
          </p:cNvPicPr>
          <p:nvPr/>
        </p:nvPicPr>
        <p:blipFill>
          <a:blip r:embed="rId2"/>
          <a:stretch>
            <a:fillRect/>
          </a:stretch>
        </p:blipFill>
        <p:spPr>
          <a:xfrm>
            <a:off x="1346200" y="2438400"/>
            <a:ext cx="5359400" cy="4495799"/>
          </a:xfrm>
          <a:prstGeom prst="rect">
            <a:avLst/>
          </a:prstGeom>
        </p:spPr>
      </p:pic>
    </p:spTree>
    <p:extLst>
      <p:ext uri="{BB962C8B-B14F-4D97-AF65-F5344CB8AC3E}">
        <p14:creationId xmlns:p14="http://schemas.microsoft.com/office/powerpoint/2010/main" val="166616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forces that </a:t>
            </a:r>
            <a:r>
              <a:rPr lang="en-US" dirty="0" smtClean="0">
                <a:solidFill>
                  <a:srgbClr val="769B1D"/>
                </a:solidFill>
              </a:rPr>
              <a:t>Create </a:t>
            </a:r>
            <a:r>
              <a:rPr lang="en-US" dirty="0" smtClean="0">
                <a:solidFill>
                  <a:schemeClr val="tx1"/>
                </a:solidFill>
              </a:rPr>
              <a:t>Poverty</a:t>
            </a:r>
            <a:endParaRPr lang="en-US" dirty="0"/>
          </a:p>
        </p:txBody>
      </p:sp>
      <p:sp>
        <p:nvSpPr>
          <p:cNvPr id="3" name="Content Placeholder 2"/>
          <p:cNvSpPr>
            <a:spLocks noGrp="1"/>
          </p:cNvSpPr>
          <p:nvPr>
            <p:ph idx="1"/>
          </p:nvPr>
        </p:nvSpPr>
        <p:spPr>
          <a:xfrm>
            <a:off x="304800" y="1143000"/>
            <a:ext cx="8534400" cy="4906963"/>
          </a:xfrm>
        </p:spPr>
        <p:txBody>
          <a:bodyPr/>
          <a:lstStyle/>
          <a:p>
            <a:endParaRPr lang="en-US" sz="2800" dirty="0" smtClean="0"/>
          </a:p>
          <a:p>
            <a:pPr marL="0" indent="0">
              <a:buNone/>
            </a:pPr>
            <a:r>
              <a:rPr lang="en-US" sz="2800" dirty="0">
                <a:latin typeface="Arial"/>
                <a:cs typeface="Arial"/>
              </a:rPr>
              <a:t>State Tax System - most regressive in the nation.</a:t>
            </a:r>
          </a:p>
          <a:p>
            <a:pPr marL="228600" lvl="1" indent="0">
              <a:buNone/>
            </a:pPr>
            <a:r>
              <a:rPr lang="en-US" sz="1200" dirty="0">
                <a:latin typeface="Arial"/>
                <a:cs typeface="Arial"/>
              </a:rPr>
              <a:t>A family of four earning less than $24,000 a year (close to 25%) pays 7 times the tax of the highest income earners.</a:t>
            </a:r>
          </a:p>
          <a:p>
            <a:pPr marL="0" indent="0">
              <a:buNone/>
            </a:pPr>
            <a:r>
              <a:rPr lang="en-US" sz="2800" dirty="0">
                <a:latin typeface="Arial"/>
                <a:cs typeface="Arial"/>
              </a:rPr>
              <a:t>Education Funding </a:t>
            </a:r>
            <a:endParaRPr lang="en-US" sz="2800" dirty="0" smtClean="0">
              <a:latin typeface="Arial"/>
              <a:cs typeface="Arial"/>
            </a:endParaRPr>
          </a:p>
          <a:p>
            <a:pPr marL="0" indent="0">
              <a:buNone/>
            </a:pPr>
            <a:r>
              <a:rPr lang="en-US" sz="1200" dirty="0" smtClean="0"/>
              <a:t>With </a:t>
            </a:r>
            <a:r>
              <a:rPr lang="en-US" sz="1200" dirty="0"/>
              <a:t>high tax rates, poor districts often can raise only a fraction as much. Bellevue, for example, raises $2,854 per student with a rate of $1.25 per $1,000 of assessed </a:t>
            </a:r>
            <a:r>
              <a:rPr lang="en-US" sz="1200" dirty="0" smtClean="0"/>
              <a:t>valuation. </a:t>
            </a:r>
            <a:r>
              <a:rPr lang="en-US" sz="1200" dirty="0"/>
              <a:t>Yakima, in contrast, raises $900 per student with a rate of $3.13 per $1,000. In other words, Yakima must tax at more than twice the rate of Bellevue to get a quarter of the money. </a:t>
            </a:r>
            <a:endParaRPr lang="en-US" sz="1200" dirty="0">
              <a:latin typeface="Arial"/>
              <a:cs typeface="Arial"/>
            </a:endParaRPr>
          </a:p>
          <a:p>
            <a:pPr marL="0" indent="0">
              <a:buNone/>
            </a:pPr>
            <a:endParaRPr lang="en-US" sz="1200" dirty="0" smtClean="0">
              <a:latin typeface="Arial"/>
              <a:cs typeface="Arial"/>
            </a:endParaRPr>
          </a:p>
          <a:p>
            <a:pPr marL="0" indent="0">
              <a:buNone/>
            </a:pPr>
            <a:r>
              <a:rPr lang="en-US" sz="2800" dirty="0">
                <a:latin typeface="Arial"/>
                <a:cs typeface="Arial"/>
              </a:rPr>
              <a:t>U</a:t>
            </a:r>
            <a:r>
              <a:rPr lang="en-US" sz="2800" dirty="0" smtClean="0">
                <a:latin typeface="Arial"/>
                <a:cs typeface="Arial"/>
              </a:rPr>
              <a:t>tilities </a:t>
            </a:r>
            <a:r>
              <a:rPr lang="en-US" sz="2800" dirty="0">
                <a:latin typeface="Arial"/>
                <a:cs typeface="Arial"/>
              </a:rPr>
              <a:t>produced by crumbling infrastructure </a:t>
            </a:r>
            <a:r>
              <a:rPr lang="en-US" sz="2800" dirty="0" smtClean="0">
                <a:latin typeface="Arial"/>
                <a:cs typeface="Arial"/>
              </a:rPr>
              <a:t>largest source of small town revenue</a:t>
            </a:r>
            <a:endParaRPr lang="en-US" sz="2800" dirty="0">
              <a:latin typeface="Arial"/>
              <a:cs typeface="Arial"/>
            </a:endParaRPr>
          </a:p>
          <a:p>
            <a:pPr marL="0" indent="0">
              <a:buNone/>
            </a:pPr>
            <a:endParaRPr lang="en-US" sz="1200" dirty="0" smtClean="0">
              <a:latin typeface="Arial"/>
              <a:cs typeface="Arial"/>
            </a:endParaRPr>
          </a:p>
          <a:p>
            <a:pPr marL="0" indent="0">
              <a:buNone/>
            </a:pPr>
            <a:endParaRPr lang="en-US" sz="1200" dirty="0">
              <a:latin typeface="Arial"/>
              <a:cs typeface="Arial"/>
            </a:endParaRPr>
          </a:p>
          <a:p>
            <a:pPr marL="0" indent="0">
              <a:buNone/>
            </a:pPr>
            <a:endParaRPr lang="en-US" sz="1200" dirty="0" smtClean="0">
              <a:latin typeface="Arial"/>
              <a:cs typeface="Arial"/>
            </a:endParaRPr>
          </a:p>
          <a:p>
            <a:endParaRPr lang="en-US" sz="1200" dirty="0">
              <a:latin typeface="Arial"/>
              <a:cs typeface="Arial"/>
            </a:endParaRPr>
          </a:p>
          <a:p>
            <a:endParaRPr lang="en-US" dirty="0" smtClean="0"/>
          </a:p>
        </p:txBody>
      </p:sp>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11</a:t>
            </a:fld>
            <a:r>
              <a:rPr lang="en-US" dirty="0" smtClean="0"/>
              <a:t>  —</a:t>
            </a:r>
            <a:endParaRPr lang="en-US" dirty="0"/>
          </a:p>
        </p:txBody>
      </p:sp>
    </p:spTree>
    <p:extLst>
      <p:ext uri="{BB962C8B-B14F-4D97-AF65-F5344CB8AC3E}">
        <p14:creationId xmlns:p14="http://schemas.microsoft.com/office/powerpoint/2010/main" val="20128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22313" y="1"/>
            <a:ext cx="7772400" cy="762000"/>
          </a:xfrm>
        </p:spPr>
        <p:txBody>
          <a:bodyPr/>
          <a:lstStyle/>
          <a:p>
            <a:r>
              <a:rPr lang="en-US" dirty="0" smtClean="0"/>
              <a:t>Financing Tools to Braid Resources</a:t>
            </a:r>
            <a:endParaRPr lang="en-US" dirty="0"/>
          </a:p>
        </p:txBody>
      </p:sp>
      <p:sp>
        <p:nvSpPr>
          <p:cNvPr id="3" name="Text Placeholder 2"/>
          <p:cNvSpPr>
            <a:spLocks noGrp="1"/>
          </p:cNvSpPr>
          <p:nvPr>
            <p:ph type="body" idx="1"/>
          </p:nvPr>
        </p:nvSpPr>
        <p:spPr>
          <a:xfrm>
            <a:off x="722313" y="914400"/>
            <a:ext cx="7772400" cy="4800600"/>
          </a:xfrm>
        </p:spPr>
        <p:txBody>
          <a:bodyPr>
            <a:normAutofit/>
          </a:bodyPr>
          <a:lstStyle/>
          <a:p>
            <a:r>
              <a:rPr lang="en-US" sz="3400" dirty="0" smtClean="0"/>
              <a:t>Existing Funding mechanisms: </a:t>
            </a:r>
          </a:p>
          <a:p>
            <a:pPr marL="800100" lvl="1" indent="-342900">
              <a:buFont typeface="Arial"/>
              <a:buChar char="•"/>
            </a:pPr>
            <a:r>
              <a:rPr lang="en-US" sz="2500" dirty="0" smtClean="0"/>
              <a:t>Are </a:t>
            </a:r>
            <a:r>
              <a:rPr lang="en-US" sz="2500" dirty="0"/>
              <a:t>insufficient in design and amount to address the root causes of poverty </a:t>
            </a:r>
            <a:r>
              <a:rPr lang="en-US" sz="2500" dirty="0" smtClean="0"/>
              <a:t>creation.</a:t>
            </a:r>
            <a:endParaRPr lang="en-US" sz="2500" dirty="0"/>
          </a:p>
          <a:p>
            <a:pPr marL="800100" lvl="1" indent="-342900">
              <a:buFont typeface="Arial"/>
              <a:buChar char="•"/>
            </a:pPr>
            <a:r>
              <a:rPr lang="en-US" sz="2500" dirty="0" smtClean="0"/>
              <a:t>Under</a:t>
            </a:r>
            <a:r>
              <a:rPr lang="en-US" sz="2500" dirty="0"/>
              <a:t>-invest in prevention, leading to greater expenditures in </a:t>
            </a:r>
            <a:r>
              <a:rPr lang="en-US" sz="2500" dirty="0" smtClean="0"/>
              <a:t>remediation.</a:t>
            </a:r>
            <a:endParaRPr lang="en-US" sz="2500" dirty="0"/>
          </a:p>
          <a:p>
            <a:pPr marL="800100" lvl="1" indent="-342900">
              <a:buFont typeface="Arial"/>
              <a:buChar char="•"/>
            </a:pPr>
            <a:r>
              <a:rPr lang="en-US" sz="2500" dirty="0" smtClean="0"/>
              <a:t>Are </a:t>
            </a:r>
            <a:r>
              <a:rPr lang="en-US" sz="2500" dirty="0"/>
              <a:t>jurisdictionally </a:t>
            </a:r>
            <a:r>
              <a:rPr lang="en-US" sz="2500" dirty="0" err="1" smtClean="0"/>
              <a:t>siloed</a:t>
            </a:r>
            <a:r>
              <a:rPr lang="en-US" sz="2500" dirty="0" smtClean="0"/>
              <a:t>.</a:t>
            </a:r>
            <a:endParaRPr lang="en-US" sz="2500" dirty="0"/>
          </a:p>
          <a:p>
            <a:pPr marL="800100" lvl="1" indent="-342900">
              <a:buFont typeface="Arial"/>
              <a:buChar char="•"/>
            </a:pPr>
            <a:r>
              <a:rPr lang="en-US" sz="2500" dirty="0" smtClean="0"/>
              <a:t>Are not tied to outcomes or data driven.</a:t>
            </a:r>
          </a:p>
          <a:p>
            <a:pPr marL="800100" lvl="1" indent="-342900">
              <a:buFont typeface="Arial"/>
              <a:buChar char="•"/>
            </a:pPr>
            <a:r>
              <a:rPr lang="en-US" sz="2500" dirty="0" smtClean="0"/>
              <a:t>Typically fund a set quantity of services </a:t>
            </a:r>
          </a:p>
          <a:p>
            <a:pPr marL="800100" lvl="1" indent="-342900">
              <a:buFont typeface="Arial"/>
              <a:buChar char="•"/>
            </a:pPr>
            <a:r>
              <a:rPr lang="en-US" sz="2500" dirty="0" smtClean="0"/>
              <a:t>Are geared to urban areas making them too expensive and too complex to apply on this scale</a:t>
            </a:r>
          </a:p>
          <a:p>
            <a:pPr marL="800100" lvl="1" indent="-342900">
              <a:buFont typeface="Arial"/>
              <a:buChar char="•"/>
            </a:pPr>
            <a:endParaRPr lang="en-US" sz="2500" dirty="0" smtClean="0"/>
          </a:p>
          <a:p>
            <a:pPr marL="800100" lvl="1" indent="-342900">
              <a:buFont typeface="Arial"/>
              <a:buChar char="•"/>
            </a:pPr>
            <a:endParaRPr lang="en-US" sz="2500" dirty="0" smtClean="0"/>
          </a:p>
          <a:p>
            <a:pPr marL="742950" lvl="1" indent="-285750">
              <a:buFont typeface="Arial"/>
              <a:buChar char="•"/>
            </a:pPr>
            <a:endParaRPr lang="en-US" dirty="0" smtClean="0"/>
          </a:p>
          <a:p>
            <a:endParaRPr lang="en-US" dirty="0"/>
          </a:p>
        </p:txBody>
      </p:sp>
      <p:sp>
        <p:nvSpPr>
          <p:cNvPr id="4" name="Date Placeholder 3"/>
          <p:cNvSpPr>
            <a:spLocks noGrp="1"/>
          </p:cNvSpPr>
          <p:nvPr>
            <p:ph type="dt" sz="half" idx="10"/>
          </p:nvPr>
        </p:nvSpPr>
        <p:spPr/>
        <p:txBody>
          <a:bodyPr/>
          <a:lstStyle/>
          <a:p>
            <a:pPr>
              <a:defRPr/>
            </a:pPr>
            <a:fld id="{9E1105D3-17BF-7E47-A831-A6D6A68DF6F7}"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4A1A3724-172C-8B49-9255-845A2F0B4D9B}" type="slidenum">
              <a:rPr lang="en-US" smtClean="0"/>
              <a:pPr>
                <a:defRPr/>
              </a:pPr>
              <a:t>12</a:t>
            </a:fld>
            <a:r>
              <a:rPr lang="en-US" dirty="0" smtClean="0"/>
              <a:t>  —</a:t>
            </a:r>
            <a:endParaRPr lang="en-US" dirty="0"/>
          </a:p>
        </p:txBody>
      </p:sp>
    </p:spTree>
    <p:extLst>
      <p:ext uri="{BB962C8B-B14F-4D97-AF65-F5344CB8AC3E}">
        <p14:creationId xmlns:p14="http://schemas.microsoft.com/office/powerpoint/2010/main" val="318562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the funding mechanism(s) fund?</a:t>
            </a:r>
            <a:endParaRPr lang="en-US" dirty="0"/>
          </a:p>
        </p:txBody>
      </p:sp>
      <p:sp>
        <p:nvSpPr>
          <p:cNvPr id="3" name="Date Placeholder 2"/>
          <p:cNvSpPr>
            <a:spLocks noGrp="1"/>
          </p:cNvSpPr>
          <p:nvPr>
            <p:ph type="dt" sz="half" idx="10"/>
          </p:nvPr>
        </p:nvSpPr>
        <p:spPr/>
        <p:txBody>
          <a:bodyPr/>
          <a:lstStyle/>
          <a:p>
            <a:pPr>
              <a:defRPr/>
            </a:pPr>
            <a:fld id="{C6C2394C-48E0-B549-BE30-BFAC080F0CEF}" type="datetime1">
              <a:rPr lang="en-US" smtClean="0"/>
              <a:pPr>
                <a:defRPr/>
              </a:pPr>
              <a:t>11/10/2015</a:t>
            </a:fld>
            <a:endParaRPr lang="en-US" dirty="0"/>
          </a:p>
        </p:txBody>
      </p:sp>
      <p:sp>
        <p:nvSpPr>
          <p:cNvPr id="4" name="Slide Number Placeholder 3"/>
          <p:cNvSpPr>
            <a:spLocks noGrp="1"/>
          </p:cNvSpPr>
          <p:nvPr>
            <p:ph type="sldNum" sz="quarter" idx="11"/>
          </p:nvPr>
        </p:nvSpPr>
        <p:spPr/>
        <p:txBody>
          <a:bodyPr/>
          <a:lstStyle/>
          <a:p>
            <a:pPr>
              <a:defRPr/>
            </a:pPr>
            <a:fld id="{CD8291F9-0480-024F-BA76-9A5BA142A99D}" type="slidenum">
              <a:rPr lang="en-US" smtClean="0"/>
              <a:pPr>
                <a:defRPr/>
              </a:pPr>
              <a:t>13</a:t>
            </a:fld>
            <a:r>
              <a:rPr lang="en-US" dirty="0" smtClean="0"/>
              <a:t>  —</a:t>
            </a:r>
            <a:endParaRPr lang="en-US" dirty="0"/>
          </a:p>
        </p:txBody>
      </p:sp>
      <p:sp>
        <p:nvSpPr>
          <p:cNvPr id="5" name="TextBox 4"/>
          <p:cNvSpPr txBox="1"/>
          <p:nvPr/>
        </p:nvSpPr>
        <p:spPr>
          <a:xfrm>
            <a:off x="2514600" y="1143000"/>
            <a:ext cx="5647267" cy="1138773"/>
          </a:xfrm>
          <a:prstGeom prst="rect">
            <a:avLst/>
          </a:prstGeom>
          <a:noFill/>
        </p:spPr>
        <p:txBody>
          <a:bodyPr wrap="square" rtlCol="0">
            <a:spAutoFit/>
          </a:bodyPr>
          <a:lstStyle/>
          <a:p>
            <a:r>
              <a:rPr lang="en-US" sz="2000" dirty="0" smtClean="0"/>
              <a:t>Leverage parental engagement &amp; community culture School Sports, Parks and Recreation with trauma informed staffing</a:t>
            </a:r>
            <a:r>
              <a:rPr lang="en-US" sz="2800" dirty="0" smtClean="0"/>
              <a:t>.</a:t>
            </a:r>
          </a:p>
        </p:txBody>
      </p:sp>
      <p:pic>
        <p:nvPicPr>
          <p:cNvPr id="10" name="Picture 9" descr="448650-basketball__mario_sports_mix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53073"/>
            <a:ext cx="2057400" cy="2057400"/>
          </a:xfrm>
          <a:prstGeom prst="rect">
            <a:avLst/>
          </a:prstGeom>
        </p:spPr>
      </p:pic>
      <p:sp>
        <p:nvSpPr>
          <p:cNvPr id="11" name="TextBox 10"/>
          <p:cNvSpPr txBox="1"/>
          <p:nvPr/>
        </p:nvSpPr>
        <p:spPr>
          <a:xfrm>
            <a:off x="876300" y="3505200"/>
            <a:ext cx="7658100" cy="923330"/>
          </a:xfrm>
          <a:prstGeom prst="rect">
            <a:avLst/>
          </a:prstGeom>
          <a:noFill/>
        </p:spPr>
        <p:txBody>
          <a:bodyPr wrap="square" rtlCol="0">
            <a:spAutoFit/>
          </a:bodyPr>
          <a:lstStyle/>
          <a:p>
            <a:r>
              <a:rPr lang="en-US" dirty="0" smtClean="0"/>
              <a:t>Replace/Repair crumbling infrastructure as identified in existing Capital Facilities plans</a:t>
            </a:r>
          </a:p>
          <a:p>
            <a:endParaRPr lang="en-US" dirty="0"/>
          </a:p>
        </p:txBody>
      </p:sp>
    </p:spTree>
    <p:extLst>
      <p:ext uri="{BB962C8B-B14F-4D97-AF65-F5344CB8AC3E}">
        <p14:creationId xmlns:p14="http://schemas.microsoft.com/office/powerpoint/2010/main" val="32820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and Braid Financial Capital</a:t>
            </a:r>
            <a:endParaRPr lang="en-US" dirty="0"/>
          </a:p>
        </p:txBody>
      </p:sp>
      <p:sp>
        <p:nvSpPr>
          <p:cNvPr id="3" name="Date Placeholder 2"/>
          <p:cNvSpPr>
            <a:spLocks noGrp="1"/>
          </p:cNvSpPr>
          <p:nvPr>
            <p:ph type="dt" sz="half" idx="10"/>
          </p:nvPr>
        </p:nvSpPr>
        <p:spPr/>
        <p:txBody>
          <a:bodyPr/>
          <a:lstStyle/>
          <a:p>
            <a:pPr>
              <a:defRPr/>
            </a:pPr>
            <a:fld id="{00B01530-B3C0-3148-B784-4C1D9D954767}" type="datetime1">
              <a:rPr lang="en-US" smtClean="0"/>
              <a:pPr>
                <a:defRPr/>
              </a:pPr>
              <a:t>11/10/2015</a:t>
            </a:fld>
            <a:endParaRPr lang="en-US" dirty="0"/>
          </a:p>
        </p:txBody>
      </p:sp>
      <p:sp>
        <p:nvSpPr>
          <p:cNvPr id="4" name="Slide Number Placeholder 3"/>
          <p:cNvSpPr>
            <a:spLocks noGrp="1"/>
          </p:cNvSpPr>
          <p:nvPr>
            <p:ph type="sldNum" sz="quarter" idx="11"/>
          </p:nvPr>
        </p:nvSpPr>
        <p:spPr/>
        <p:txBody>
          <a:bodyPr/>
          <a:lstStyle/>
          <a:p>
            <a:pPr>
              <a:defRPr/>
            </a:pPr>
            <a:fld id="{08981B87-AE9C-EF4F-8A02-E1C71F0EB5F3}" type="slidenum">
              <a:rPr lang="en-US" smtClean="0"/>
              <a:pPr>
                <a:defRPr/>
              </a:pPr>
              <a:t>14</a:t>
            </a:fld>
            <a:r>
              <a:rPr lang="en-US" smtClean="0"/>
              <a:t>  —</a:t>
            </a:r>
            <a:endParaRPr lang="en-US" dirty="0"/>
          </a:p>
        </p:txBody>
      </p:sp>
      <p:sp>
        <p:nvSpPr>
          <p:cNvPr id="5" name="TextBox 4"/>
          <p:cNvSpPr txBox="1"/>
          <p:nvPr/>
        </p:nvSpPr>
        <p:spPr>
          <a:xfrm>
            <a:off x="876300" y="1524000"/>
            <a:ext cx="7658100" cy="4247317"/>
          </a:xfrm>
          <a:prstGeom prst="rect">
            <a:avLst/>
          </a:prstGeom>
          <a:noFill/>
        </p:spPr>
        <p:txBody>
          <a:bodyPr wrap="square" rtlCol="0">
            <a:spAutoFit/>
          </a:bodyPr>
          <a:lstStyle/>
          <a:p>
            <a:r>
              <a:rPr lang="en-US" sz="2800" dirty="0" smtClean="0"/>
              <a:t>Realign Existing School Municipal Bond Debt</a:t>
            </a:r>
          </a:p>
          <a:p>
            <a:endParaRPr lang="en-US" sz="2800" dirty="0"/>
          </a:p>
          <a:p>
            <a:r>
              <a:rPr lang="en-US" sz="2800" dirty="0" smtClean="0"/>
              <a:t>Access New Market Tax Credits</a:t>
            </a:r>
          </a:p>
          <a:p>
            <a:endParaRPr lang="en-US" sz="2800" dirty="0"/>
          </a:p>
          <a:p>
            <a:r>
              <a:rPr lang="en-US" sz="2800" dirty="0" smtClean="0"/>
              <a:t>Social Impact Bond component to realign existing resource allocations</a:t>
            </a:r>
          </a:p>
          <a:p>
            <a:endParaRPr lang="en-US" sz="2800" dirty="0"/>
          </a:p>
          <a:p>
            <a:r>
              <a:rPr lang="en-US" sz="2800" dirty="0" smtClean="0"/>
              <a:t>Provide and attract philanthropic equity</a:t>
            </a:r>
          </a:p>
          <a:p>
            <a:endParaRPr lang="en-US" sz="2800" dirty="0"/>
          </a:p>
          <a:p>
            <a:endParaRPr lang="en-US" dirty="0"/>
          </a:p>
        </p:txBody>
      </p:sp>
    </p:spTree>
    <p:extLst>
      <p:ext uri="{BB962C8B-B14F-4D97-AF65-F5344CB8AC3E}">
        <p14:creationId xmlns:p14="http://schemas.microsoft.com/office/powerpoint/2010/main" val="92117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Effectiveness of Human Capital – Our Partners</a:t>
            </a:r>
            <a:endParaRPr lang="en-US" dirty="0"/>
          </a:p>
        </p:txBody>
      </p:sp>
      <p:sp>
        <p:nvSpPr>
          <p:cNvPr id="3" name="Content Placeholder 2"/>
          <p:cNvSpPr>
            <a:spLocks noGrp="1"/>
          </p:cNvSpPr>
          <p:nvPr>
            <p:ph idx="1"/>
          </p:nvPr>
        </p:nvSpPr>
        <p:spPr>
          <a:xfrm>
            <a:off x="304800" y="1219200"/>
            <a:ext cx="8534400" cy="5137150"/>
          </a:xfrm>
        </p:spPr>
        <p:txBody>
          <a:bodyPr/>
          <a:lstStyle/>
          <a:p>
            <a:r>
              <a:rPr lang="en-US" dirty="0" smtClean="0"/>
              <a:t>Two </a:t>
            </a:r>
            <a:r>
              <a:rPr lang="en-US" dirty="0"/>
              <a:t>sovereign nations, the United States of America and the Yakama Nation; </a:t>
            </a:r>
            <a:endParaRPr lang="en-US" dirty="0" smtClean="0"/>
          </a:p>
          <a:p>
            <a:r>
              <a:rPr lang="en-US" dirty="0" smtClean="0"/>
              <a:t>New Yakima Council on Governments </a:t>
            </a:r>
          </a:p>
          <a:p>
            <a:r>
              <a:rPr lang="en-US" dirty="0" smtClean="0"/>
              <a:t>8 incorporated Cities or towns eight </a:t>
            </a:r>
            <a:r>
              <a:rPr lang="en-US" dirty="0"/>
              <a:t>are within the focus area (Grandview, Granger, Harrah, </a:t>
            </a:r>
            <a:r>
              <a:rPr lang="en-US" dirty="0" err="1"/>
              <a:t>Mabton</a:t>
            </a:r>
            <a:r>
              <a:rPr lang="en-US" dirty="0"/>
              <a:t>, Sunnyside, Toppenish, Wapato and Zillah). </a:t>
            </a:r>
            <a:endParaRPr lang="en-US" dirty="0" smtClean="0"/>
          </a:p>
          <a:p>
            <a:r>
              <a:rPr lang="en-US" dirty="0" smtClean="0"/>
              <a:t>Two Port Districts, </a:t>
            </a:r>
          </a:p>
          <a:p>
            <a:r>
              <a:rPr lang="en-US" dirty="0" smtClean="0"/>
              <a:t>Eight School Districts</a:t>
            </a:r>
          </a:p>
          <a:p>
            <a:r>
              <a:rPr lang="en-US" dirty="0" smtClean="0"/>
              <a:t>Commercial Investment Banking and Banks</a:t>
            </a:r>
          </a:p>
          <a:p>
            <a:r>
              <a:rPr lang="en-US" dirty="0" smtClean="0"/>
              <a:t>Philanthropic Equity</a:t>
            </a:r>
          </a:p>
          <a:p>
            <a:endParaRPr lang="en-US" dirty="0"/>
          </a:p>
        </p:txBody>
      </p:sp>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15</a:t>
            </a:fld>
            <a:r>
              <a:rPr lang="en-US" smtClean="0"/>
              <a:t>  —</a:t>
            </a:r>
            <a:endParaRPr lang="en-US" dirty="0"/>
          </a:p>
        </p:txBody>
      </p:sp>
    </p:spTree>
    <p:extLst>
      <p:ext uri="{BB962C8B-B14F-4D97-AF65-F5344CB8AC3E}">
        <p14:creationId xmlns:p14="http://schemas.microsoft.com/office/powerpoint/2010/main" val="188827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Invest ?</a:t>
            </a:r>
            <a:endParaRPr lang="en-US"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Yakima is becoming the Silicon Valley of Non Profit Excellence. We work with the people working out of their garage on Innovation in the social sector connecting ideas, people and resources.</a:t>
            </a:r>
          </a:p>
          <a:p>
            <a:pPr marL="0" indent="0">
              <a:buNone/>
            </a:pPr>
            <a:endParaRPr lang="en-US" dirty="0"/>
          </a:p>
          <a:p>
            <a:pPr marL="0" indent="0">
              <a:buNone/>
            </a:pPr>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pPr>
              <a:defRPr/>
            </a:pPr>
            <a:fld id="{00B01530-B3C0-3148-B784-4C1D9D954767}" type="datetime1">
              <a:rPr lang="en-US" smtClean="0"/>
              <a:pPr>
                <a:defRPr/>
              </a:pPr>
              <a:t>11/10/2015</a:t>
            </a:fld>
            <a:endParaRPr lang="en-US" dirty="0"/>
          </a:p>
        </p:txBody>
      </p:sp>
      <p:sp>
        <p:nvSpPr>
          <p:cNvPr id="4" name="Slide Number Placeholder 3"/>
          <p:cNvSpPr>
            <a:spLocks noGrp="1"/>
          </p:cNvSpPr>
          <p:nvPr>
            <p:ph type="sldNum" sz="quarter" idx="11"/>
          </p:nvPr>
        </p:nvSpPr>
        <p:spPr/>
        <p:txBody>
          <a:bodyPr/>
          <a:lstStyle/>
          <a:p>
            <a:pPr>
              <a:defRPr/>
            </a:pPr>
            <a:fld id="{08981B87-AE9C-EF4F-8A02-E1C71F0EB5F3}" type="slidenum">
              <a:rPr lang="en-US" smtClean="0"/>
              <a:pPr>
                <a:defRPr/>
              </a:pPr>
              <a:t>16</a:t>
            </a:fld>
            <a:r>
              <a:rPr lang="en-US" smtClean="0"/>
              <a:t>  —</a:t>
            </a:r>
            <a:endParaRPr lang="en-US" dirty="0"/>
          </a:p>
        </p:txBody>
      </p:sp>
    </p:spTree>
    <p:extLst>
      <p:ext uri="{BB962C8B-B14F-4D97-AF65-F5344CB8AC3E}">
        <p14:creationId xmlns:p14="http://schemas.microsoft.com/office/powerpoint/2010/main" val="63581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Day In Yakima County</a:t>
            </a:r>
            <a:endParaRPr lang="en-US" dirty="0"/>
          </a:p>
        </p:txBody>
      </p:sp>
      <p:pic>
        <p:nvPicPr>
          <p:cNvPr id="6" name="Content Placeholder 5" descr="IMG_0104.JPG"/>
          <p:cNvPicPr>
            <a:picLocks noGrp="1" noChangeAspect="1"/>
          </p:cNvPicPr>
          <p:nvPr>
            <p:ph idx="1"/>
          </p:nvPr>
        </p:nvPicPr>
        <p:blipFill>
          <a:blip r:embed="rId2">
            <a:extLst>
              <a:ext uri="{28A0092B-C50C-407E-A947-70E740481C1C}">
                <a14:useLocalDpi xmlns:a14="http://schemas.microsoft.com/office/drawing/2010/main" val="0"/>
              </a:ext>
            </a:extLst>
          </a:blip>
          <a:srcRect t="14645" b="14645"/>
          <a:stretch>
            <a:fillRect/>
          </a:stretch>
        </p:blipFill>
        <p:spPr/>
      </p:pic>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17</a:t>
            </a:fld>
            <a:r>
              <a:rPr lang="en-US" dirty="0" smtClean="0"/>
              <a:t>  —</a:t>
            </a:r>
            <a:endParaRPr lang="en-US" dirty="0"/>
          </a:p>
        </p:txBody>
      </p:sp>
    </p:spTree>
    <p:extLst>
      <p:ext uri="{BB962C8B-B14F-4D97-AF65-F5344CB8AC3E}">
        <p14:creationId xmlns:p14="http://schemas.microsoft.com/office/powerpoint/2010/main" val="37068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665" b="5556"/>
          <a:stretch/>
        </p:blipFill>
        <p:spPr>
          <a:xfrm>
            <a:off x="1600200" y="304800"/>
            <a:ext cx="5791200" cy="6553200"/>
          </a:xfrm>
          <a:prstGeom prst="rect">
            <a:avLst/>
          </a:prstGeom>
        </p:spPr>
      </p:pic>
    </p:spTree>
    <p:extLst>
      <p:ext uri="{BB962C8B-B14F-4D97-AF65-F5344CB8AC3E}">
        <p14:creationId xmlns:p14="http://schemas.microsoft.com/office/powerpoint/2010/main" val="276611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BOD’s Role: Guide Alignment</a:t>
            </a:r>
            <a:endParaRPr lang="en-US" dirty="0">
              <a:solidFill>
                <a:srgbClr val="17375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936185"/>
              </p:ext>
            </p:extLst>
          </p:nvPr>
        </p:nvGraphicFramePr>
        <p:xfrm>
          <a:off x="685800" y="1295400"/>
          <a:ext cx="7848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92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BOD’s Role: Culture of Mutual Accountability</a:t>
            </a:r>
            <a:endParaRPr lang="en-US" dirty="0">
              <a:solidFill>
                <a:srgbClr val="17375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074864"/>
              </p:ext>
            </p:extLst>
          </p:nvPr>
        </p:nvGraphicFramePr>
        <p:xfrm>
          <a:off x="228600" y="13716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98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 Cross Cutting Strategies</a:t>
            </a:r>
            <a:endParaRPr lang="en-US" dirty="0">
              <a:solidFill>
                <a:srgbClr val="17375E"/>
              </a:solidFill>
            </a:endParaRPr>
          </a:p>
        </p:txBody>
      </p:sp>
      <p:graphicFrame>
        <p:nvGraphicFramePr>
          <p:cNvPr id="5" name="Diagram 4"/>
          <p:cNvGraphicFramePr/>
          <p:nvPr>
            <p:extLst>
              <p:ext uri="{D42A27DB-BD31-4B8C-83A1-F6EECF244321}">
                <p14:modId xmlns:p14="http://schemas.microsoft.com/office/powerpoint/2010/main" val="2479438217"/>
              </p:ext>
            </p:extLst>
          </p:nvPr>
        </p:nvGraphicFramePr>
        <p:xfrm>
          <a:off x="304800" y="1422400"/>
          <a:ext cx="8077200" cy="162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58800" y="2743201"/>
            <a:ext cx="7975600" cy="4524316"/>
          </a:xfrm>
          <a:prstGeom prst="rect">
            <a:avLst/>
          </a:prstGeom>
          <a:noFill/>
        </p:spPr>
        <p:txBody>
          <a:bodyPr wrap="square" rtlCol="0">
            <a:spAutoFit/>
          </a:bodyPr>
          <a:lstStyle/>
          <a:p>
            <a:pPr lvl="1"/>
            <a:endParaRPr lang="en-US" sz="3200" dirty="0" smtClean="0"/>
          </a:p>
          <a:p>
            <a:pPr marL="342900" indent="-342900">
              <a:spcAft>
                <a:spcPts val="600"/>
              </a:spcAft>
              <a:buFont typeface="Arial"/>
              <a:buChar char="•"/>
            </a:pPr>
            <a:r>
              <a:rPr lang="en-US" i="1" dirty="0" smtClean="0">
                <a:solidFill>
                  <a:srgbClr val="17375E"/>
                </a:solidFill>
              </a:rPr>
              <a:t>Implement Data Indicators Project. Grow </a:t>
            </a:r>
            <a:r>
              <a:rPr lang="en-US" i="1" dirty="0">
                <a:solidFill>
                  <a:srgbClr val="17375E"/>
                </a:solidFill>
              </a:rPr>
              <a:t>data driven </a:t>
            </a:r>
            <a:r>
              <a:rPr lang="en-US" i="1" dirty="0" smtClean="0">
                <a:solidFill>
                  <a:srgbClr val="17375E"/>
                </a:solidFill>
              </a:rPr>
              <a:t>strategy </a:t>
            </a:r>
            <a:r>
              <a:rPr lang="en-US" i="1" dirty="0">
                <a:solidFill>
                  <a:srgbClr val="17375E"/>
                </a:solidFill>
              </a:rPr>
              <a:t>&amp; </a:t>
            </a:r>
            <a:r>
              <a:rPr lang="en-US" i="1" dirty="0" smtClean="0">
                <a:solidFill>
                  <a:srgbClr val="17375E"/>
                </a:solidFill>
              </a:rPr>
              <a:t>granting.</a:t>
            </a:r>
          </a:p>
          <a:p>
            <a:pPr marL="342900" indent="-342900">
              <a:spcAft>
                <a:spcPts val="600"/>
              </a:spcAft>
              <a:buFont typeface="Arial"/>
              <a:buChar char="•"/>
            </a:pPr>
            <a:r>
              <a:rPr lang="en-US" i="1" dirty="0" smtClean="0">
                <a:solidFill>
                  <a:srgbClr val="17375E"/>
                </a:solidFill>
              </a:rPr>
              <a:t>Allocate 60% of the Grants Budget to Strategic granting in Education, Health &amp; Well Being and Community Cohesion:  40% to Responsive .</a:t>
            </a:r>
          </a:p>
          <a:p>
            <a:pPr marL="342900" indent="-342900">
              <a:spcAft>
                <a:spcPts val="600"/>
              </a:spcAft>
              <a:buFont typeface="Arial"/>
              <a:buChar char="•"/>
            </a:pPr>
            <a:r>
              <a:rPr lang="en-US" i="1" dirty="0" smtClean="0">
                <a:solidFill>
                  <a:srgbClr val="17375E"/>
                </a:solidFill>
              </a:rPr>
              <a:t>Continue to increase </a:t>
            </a:r>
            <a:r>
              <a:rPr lang="en-US" i="1" dirty="0">
                <a:solidFill>
                  <a:srgbClr val="17375E"/>
                </a:solidFill>
              </a:rPr>
              <a:t>“net” </a:t>
            </a:r>
            <a:r>
              <a:rPr lang="en-US" i="1" dirty="0" smtClean="0">
                <a:solidFill>
                  <a:srgbClr val="17375E"/>
                </a:solidFill>
              </a:rPr>
              <a:t>grant: grow technology, reduce time/cost/lower transaction costs</a:t>
            </a:r>
          </a:p>
          <a:p>
            <a:pPr marL="342900" indent="-342900">
              <a:spcAft>
                <a:spcPts val="600"/>
              </a:spcAft>
              <a:buFont typeface="Arial"/>
              <a:buChar char="•"/>
            </a:pPr>
            <a:r>
              <a:rPr lang="en-US" i="1" dirty="0" smtClean="0">
                <a:solidFill>
                  <a:srgbClr val="17375E"/>
                </a:solidFill>
              </a:rPr>
              <a:t>Increase Community Engagement.</a:t>
            </a:r>
          </a:p>
          <a:p>
            <a:pPr marL="342900" indent="-342900">
              <a:spcAft>
                <a:spcPts val="600"/>
              </a:spcAft>
              <a:buFont typeface="Arial"/>
              <a:buChar char="•"/>
            </a:pPr>
            <a:r>
              <a:rPr lang="en-US" i="1" dirty="0" smtClean="0">
                <a:solidFill>
                  <a:srgbClr val="17375E"/>
                </a:solidFill>
              </a:rPr>
              <a:t>Nurture vitality of committee work and board engagement.</a:t>
            </a:r>
          </a:p>
          <a:p>
            <a:pPr marL="342900" indent="-342900">
              <a:spcAft>
                <a:spcPts val="600"/>
              </a:spcAft>
              <a:buFont typeface="Arial"/>
              <a:buChar char="•"/>
            </a:pPr>
            <a:r>
              <a:rPr lang="en-US" i="1" dirty="0" smtClean="0">
                <a:solidFill>
                  <a:srgbClr val="17375E"/>
                </a:solidFill>
              </a:rPr>
              <a:t>Nurture and grow staff.</a:t>
            </a:r>
          </a:p>
          <a:p>
            <a:pPr marL="342900" indent="-342900">
              <a:spcAft>
                <a:spcPts val="600"/>
              </a:spcAft>
              <a:buFont typeface="Arial"/>
              <a:buChar char="•"/>
            </a:pPr>
            <a:r>
              <a:rPr lang="en-US" i="1" dirty="0" smtClean="0">
                <a:solidFill>
                  <a:srgbClr val="17375E"/>
                </a:solidFill>
              </a:rPr>
              <a:t>Nurture and grow philanthropic partners.</a:t>
            </a:r>
            <a:endParaRPr lang="en-US" i="1" dirty="0">
              <a:solidFill>
                <a:srgbClr val="17375E"/>
              </a:solidFill>
            </a:endParaRPr>
          </a:p>
          <a:p>
            <a:pPr>
              <a:spcAft>
                <a:spcPts val="600"/>
              </a:spcAft>
            </a:pPr>
            <a:endParaRPr lang="en-US" dirty="0" smtClean="0"/>
          </a:p>
          <a:p>
            <a:endParaRPr lang="en-US" dirty="0"/>
          </a:p>
          <a:p>
            <a:r>
              <a:rPr lang="en-US" dirty="0" smtClean="0"/>
              <a:t> </a:t>
            </a:r>
            <a:endParaRPr lang="en-US" dirty="0"/>
          </a:p>
        </p:txBody>
      </p:sp>
      <p:cxnSp>
        <p:nvCxnSpPr>
          <p:cNvPr id="6" name="Straight Connector 5"/>
          <p:cNvCxnSpPr/>
          <p:nvPr/>
        </p:nvCxnSpPr>
        <p:spPr>
          <a:xfrm flipH="1">
            <a:off x="457200" y="3200400"/>
            <a:ext cx="8229600" cy="0"/>
          </a:xfrm>
          <a:prstGeom prst="line">
            <a:avLst/>
          </a:prstGeom>
          <a:ln w="38100">
            <a:solidFill>
              <a:srgbClr val="A54E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42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and Align Resources</a:t>
            </a:r>
            <a:endParaRPr lang="en-US" dirty="0"/>
          </a:p>
        </p:txBody>
      </p:sp>
      <p:sp>
        <p:nvSpPr>
          <p:cNvPr id="3" name="Content Placeholder 2"/>
          <p:cNvSpPr>
            <a:spLocks noGrp="1"/>
          </p:cNvSpPr>
          <p:nvPr>
            <p:ph idx="1"/>
          </p:nvPr>
        </p:nvSpPr>
        <p:spPr>
          <a:xfrm>
            <a:off x="457200" y="1411322"/>
            <a:ext cx="8229600" cy="4714842"/>
          </a:xfrm>
        </p:spPr>
        <p:txBody>
          <a:bodyPr/>
          <a:lstStyle/>
          <a:p>
            <a:pPr>
              <a:buClr>
                <a:srgbClr val="A54E07"/>
              </a:buClr>
            </a:pPr>
            <a:endParaRPr lang="en-US" dirty="0" smtClean="0"/>
          </a:p>
          <a:p>
            <a:pPr marL="0" indent="0">
              <a:buClr>
                <a:srgbClr val="A54E07"/>
              </a:buClr>
              <a:buNone/>
            </a:pPr>
            <a:endParaRPr lang="en-US" dirty="0"/>
          </a:p>
        </p:txBody>
      </p:sp>
      <p:sp>
        <p:nvSpPr>
          <p:cNvPr id="7" name="TextBox 6"/>
          <p:cNvSpPr txBox="1"/>
          <p:nvPr/>
        </p:nvSpPr>
        <p:spPr>
          <a:xfrm>
            <a:off x="6248400" y="1524000"/>
            <a:ext cx="2133600" cy="4616648"/>
          </a:xfrm>
          <a:prstGeom prst="rect">
            <a:avLst/>
          </a:prstGeom>
          <a:noFill/>
        </p:spPr>
        <p:txBody>
          <a:bodyPr wrap="square" rtlCol="0">
            <a:spAutoFit/>
          </a:bodyPr>
          <a:lstStyle/>
          <a:p>
            <a:r>
              <a:rPr lang="en-US" b="1" dirty="0" smtClean="0">
                <a:latin typeface="Gisha" panose="020B0502040204020203" pitchFamily="34" charset="-79"/>
                <a:cs typeface="Gisha" panose="020B0502040204020203" pitchFamily="34" charset="-79"/>
              </a:rPr>
              <a:t>Goal </a:t>
            </a:r>
            <a:r>
              <a:rPr lang="en-US" b="1" dirty="0">
                <a:latin typeface="Gisha" panose="020B0502040204020203" pitchFamily="34" charset="-79"/>
                <a:cs typeface="Gisha" panose="020B0502040204020203" pitchFamily="34" charset="-79"/>
              </a:rPr>
              <a:t>3</a:t>
            </a:r>
            <a:endParaRPr lang="en-US" b="1" dirty="0" smtClean="0">
              <a:latin typeface="Gisha" panose="020B0502040204020203" pitchFamily="34" charset="-79"/>
              <a:cs typeface="Gisha" panose="020B0502040204020203" pitchFamily="34" charset="-79"/>
            </a:endParaRPr>
          </a:p>
          <a:p>
            <a:endParaRPr lang="en-US" sz="1000" b="1" dirty="0" smtClean="0">
              <a:latin typeface="Gisha" panose="020B0502040204020203" pitchFamily="34" charset="-79"/>
              <a:cs typeface="Gisha" panose="020B0502040204020203" pitchFamily="34" charset="-79"/>
            </a:endParaRPr>
          </a:p>
          <a:p>
            <a:r>
              <a:rPr lang="en-US" sz="1400" b="1" dirty="0" smtClean="0">
                <a:latin typeface="Gisha" panose="020B0502040204020203" pitchFamily="34" charset="-79"/>
                <a:cs typeface="Gisha" panose="020B0502040204020203" pitchFamily="34" charset="-79"/>
              </a:rPr>
              <a:t>Increase and align resources for the benefit of our community</a:t>
            </a:r>
          </a:p>
          <a:p>
            <a:r>
              <a:rPr lang="en-US" sz="1400" dirty="0" smtClean="0">
                <a:latin typeface="Gisha" panose="020B0502040204020203" pitchFamily="34" charset="-79"/>
                <a:cs typeface="Gisha" panose="020B0502040204020203" pitchFamily="34" charset="-79"/>
              </a:rPr>
              <a:t>The Foundation is committed to inspiring and attracting financial resources, intellectual expertise and citizen engagement to deal with the most pressing issues in the Valley. </a:t>
            </a:r>
          </a:p>
          <a:p>
            <a:r>
              <a:rPr lang="en-US" sz="1400" dirty="0" smtClean="0">
                <a:latin typeface="Gisha" panose="020B0502040204020203" pitchFamily="34" charset="-79"/>
                <a:cs typeface="Gisha" panose="020B0502040204020203" pitchFamily="34" charset="-79"/>
              </a:rPr>
              <a:t>We want to continue building on that core competency and to reach new donors, </a:t>
            </a:r>
          </a:p>
          <a:p>
            <a:r>
              <a:rPr lang="en-US" sz="1400" dirty="0" smtClean="0">
                <a:latin typeface="Gisha" panose="020B0502040204020203" pitchFamily="34" charset="-79"/>
                <a:cs typeface="Gisha" panose="020B0502040204020203" pitchFamily="34" charset="-79"/>
              </a:rPr>
              <a:t>as well as new philanthropic and </a:t>
            </a:r>
          </a:p>
          <a:p>
            <a:r>
              <a:rPr lang="en-US" sz="1400" dirty="0" smtClean="0">
                <a:latin typeface="Gisha" panose="020B0502040204020203" pitchFamily="34" charset="-79"/>
                <a:cs typeface="Gisha" panose="020B0502040204020203" pitchFamily="34" charset="-79"/>
              </a:rPr>
              <a:t>public partners.</a:t>
            </a:r>
          </a:p>
        </p:txBody>
      </p:sp>
      <p:cxnSp>
        <p:nvCxnSpPr>
          <p:cNvPr id="8" name="Straight Connector 7"/>
          <p:cNvCxnSpPr/>
          <p:nvPr/>
        </p:nvCxnSpPr>
        <p:spPr>
          <a:xfrm flipH="1">
            <a:off x="6324600" y="1905000"/>
            <a:ext cx="1981200" cy="0"/>
          </a:xfrm>
          <a:prstGeom prst="line">
            <a:avLst/>
          </a:prstGeom>
          <a:ln w="38100">
            <a:solidFill>
              <a:srgbClr val="A54E07"/>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311748" y="1828800"/>
            <a:ext cx="152400" cy="152400"/>
          </a:xfrm>
          <a:prstGeom prst="ellipse">
            <a:avLst/>
          </a:prstGeom>
          <a:solidFill>
            <a:srgbClr val="A54E07"/>
          </a:solidFill>
          <a:ln>
            <a:solidFill>
              <a:srgbClr val="A54E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endCxn id="6" idx="0"/>
          </p:cNvCxnSpPr>
          <p:nvPr/>
        </p:nvCxnSpPr>
        <p:spPr>
          <a:xfrm flipH="1" flipV="1">
            <a:off x="6096000" y="1524000"/>
            <a:ext cx="247116" cy="381000"/>
          </a:xfrm>
          <a:prstGeom prst="line">
            <a:avLst/>
          </a:prstGeom>
          <a:ln w="38100">
            <a:solidFill>
              <a:srgbClr val="A54E07"/>
            </a:solidFill>
          </a:ln>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a:off x="5257800" y="1524000"/>
            <a:ext cx="838200" cy="4525963"/>
          </a:xfrm>
          <a:prstGeom prst="leftBrace">
            <a:avLst>
              <a:gd name="adj1" fmla="val 8333"/>
              <a:gd name="adj2" fmla="val 197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TextBox 3"/>
          <p:cNvSpPr txBox="1"/>
          <p:nvPr/>
        </p:nvSpPr>
        <p:spPr>
          <a:xfrm>
            <a:off x="228600" y="1600201"/>
            <a:ext cx="4800600" cy="5327613"/>
          </a:xfrm>
          <a:prstGeom prst="rect">
            <a:avLst/>
          </a:prstGeom>
          <a:noFill/>
        </p:spPr>
        <p:txBody>
          <a:bodyPr wrap="square" rtlCol="0">
            <a:spAutoFit/>
          </a:bodyPr>
          <a:lstStyle/>
          <a:p>
            <a:pPr>
              <a:lnSpc>
                <a:spcPct val="160000"/>
              </a:lnSpc>
              <a:spcAft>
                <a:spcPts val="1800"/>
              </a:spcAft>
              <a:buClr>
                <a:schemeClr val="tx2">
                  <a:lumMod val="75000"/>
                </a:schemeClr>
              </a:buClr>
              <a:buFont typeface="Wingdings" charset="2"/>
              <a:buChar char="ü"/>
            </a:pPr>
            <a:r>
              <a:rPr lang="en-US" dirty="0">
                <a:solidFill>
                  <a:srgbClr val="000000"/>
                </a:solidFill>
                <a:latin typeface="Arial"/>
                <a:cs typeface="Arial"/>
              </a:rPr>
              <a:t>Barring large quick changes in the environment (like ACA and health coverage), most movement on community indicators happens incrementally</a:t>
            </a:r>
            <a:r>
              <a:rPr lang="en-US" dirty="0" smtClean="0">
                <a:solidFill>
                  <a:srgbClr val="000000"/>
                </a:solidFill>
                <a:latin typeface="Arial"/>
                <a:cs typeface="Arial"/>
              </a:rPr>
              <a:t>.</a:t>
            </a:r>
          </a:p>
          <a:p>
            <a:pPr>
              <a:lnSpc>
                <a:spcPct val="160000"/>
              </a:lnSpc>
              <a:spcAft>
                <a:spcPts val="1800"/>
              </a:spcAft>
              <a:buClr>
                <a:schemeClr val="tx2">
                  <a:lumMod val="75000"/>
                </a:schemeClr>
              </a:buClr>
              <a:buFont typeface="Wingdings" charset="2"/>
              <a:buChar char="ü"/>
            </a:pPr>
            <a:r>
              <a:rPr lang="en-US" dirty="0">
                <a:solidFill>
                  <a:srgbClr val="000000"/>
                </a:solidFill>
                <a:latin typeface="Arial"/>
                <a:cs typeface="Arial"/>
              </a:rPr>
              <a:t>Focus investments on communities where indicators are substantially worse than the county average</a:t>
            </a:r>
            <a:r>
              <a:rPr lang="en-US" dirty="0" smtClean="0">
                <a:solidFill>
                  <a:srgbClr val="000000"/>
                </a:solidFill>
                <a:latin typeface="Arial"/>
                <a:cs typeface="Arial"/>
              </a:rPr>
              <a:t>.</a:t>
            </a:r>
            <a:endParaRPr lang="en-US" dirty="0">
              <a:solidFill>
                <a:srgbClr val="000000"/>
              </a:solidFill>
              <a:latin typeface="Arial"/>
              <a:cs typeface="Arial"/>
            </a:endParaRPr>
          </a:p>
          <a:p>
            <a:pPr>
              <a:lnSpc>
                <a:spcPct val="160000"/>
              </a:lnSpc>
              <a:spcAft>
                <a:spcPts val="1800"/>
              </a:spcAft>
              <a:buClr>
                <a:schemeClr val="tx2">
                  <a:lumMod val="75000"/>
                </a:schemeClr>
              </a:buClr>
              <a:buFont typeface="Wingdings" charset="2"/>
              <a:buChar char="ü"/>
            </a:pPr>
            <a:r>
              <a:rPr lang="en-US" dirty="0">
                <a:solidFill>
                  <a:srgbClr val="000000"/>
                </a:solidFill>
                <a:latin typeface="Arial"/>
                <a:cs typeface="Arial"/>
              </a:rPr>
              <a:t>Moving indicators in those communities will move the County average.</a:t>
            </a:r>
          </a:p>
          <a:p>
            <a:endParaRPr lang="en-US" dirty="0" smtClean="0"/>
          </a:p>
          <a:p>
            <a:endParaRPr lang="en-US" dirty="0"/>
          </a:p>
        </p:txBody>
      </p:sp>
    </p:spTree>
    <p:extLst>
      <p:ext uri="{BB962C8B-B14F-4D97-AF65-F5344CB8AC3E}">
        <p14:creationId xmlns:p14="http://schemas.microsoft.com/office/powerpoint/2010/main" val="18296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County</a:t>
            </a:r>
            <a:endParaRPr lang="en-US" dirty="0"/>
          </a:p>
        </p:txBody>
      </p:sp>
      <p:sp>
        <p:nvSpPr>
          <p:cNvPr id="3" name="Date Placeholder 2"/>
          <p:cNvSpPr>
            <a:spLocks noGrp="1"/>
          </p:cNvSpPr>
          <p:nvPr>
            <p:ph type="dt" sz="half" idx="10"/>
          </p:nvPr>
        </p:nvSpPr>
        <p:spPr/>
        <p:txBody>
          <a:bodyPr/>
          <a:lstStyle/>
          <a:p>
            <a:pPr>
              <a:defRPr/>
            </a:pPr>
            <a:fld id="{00B01530-B3C0-3148-B784-4C1D9D954767}" type="datetime1">
              <a:rPr lang="en-US" smtClean="0"/>
              <a:pPr>
                <a:defRPr/>
              </a:pPr>
              <a:t>11/10/2015</a:t>
            </a:fld>
            <a:endParaRPr lang="en-US" dirty="0"/>
          </a:p>
        </p:txBody>
      </p:sp>
      <p:sp>
        <p:nvSpPr>
          <p:cNvPr id="4" name="Slide Number Placeholder 3"/>
          <p:cNvSpPr>
            <a:spLocks noGrp="1"/>
          </p:cNvSpPr>
          <p:nvPr>
            <p:ph type="sldNum" sz="quarter" idx="11"/>
          </p:nvPr>
        </p:nvSpPr>
        <p:spPr/>
        <p:txBody>
          <a:bodyPr/>
          <a:lstStyle/>
          <a:p>
            <a:pPr>
              <a:defRPr/>
            </a:pPr>
            <a:fld id="{08981B87-AE9C-EF4F-8A02-E1C71F0EB5F3}" type="slidenum">
              <a:rPr lang="en-US" smtClean="0"/>
              <a:pPr>
                <a:defRPr/>
              </a:pPr>
              <a:t>7</a:t>
            </a:fld>
            <a:r>
              <a:rPr lang="en-US" dirty="0" smtClean="0"/>
              <a:t>  —</a:t>
            </a:r>
            <a:endParaRPr lang="en-US" dirty="0"/>
          </a:p>
        </p:txBody>
      </p:sp>
      <p:pic>
        <p:nvPicPr>
          <p:cNvPr id="5" name="Picture 4"/>
          <p:cNvPicPr>
            <a:picLocks noChangeAspect="1"/>
          </p:cNvPicPr>
          <p:nvPr/>
        </p:nvPicPr>
        <p:blipFill>
          <a:blip r:embed="rId2"/>
          <a:stretch>
            <a:fillRect/>
          </a:stretch>
        </p:blipFill>
        <p:spPr>
          <a:xfrm>
            <a:off x="876300" y="1676400"/>
            <a:ext cx="6743700" cy="4330700"/>
          </a:xfrm>
          <a:prstGeom prst="rect">
            <a:avLst/>
          </a:prstGeom>
        </p:spPr>
      </p:pic>
    </p:spTree>
    <p:extLst>
      <p:ext uri="{BB962C8B-B14F-4D97-AF65-F5344CB8AC3E}">
        <p14:creationId xmlns:p14="http://schemas.microsoft.com/office/powerpoint/2010/main" val="84322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 about Yakima County</a:t>
            </a:r>
            <a:endParaRPr lang="en-US" dirty="0"/>
          </a:p>
        </p:txBody>
      </p:sp>
      <p:sp>
        <p:nvSpPr>
          <p:cNvPr id="3" name="Content Placeholder 2"/>
          <p:cNvSpPr>
            <a:spLocks noGrp="1"/>
          </p:cNvSpPr>
          <p:nvPr>
            <p:ph idx="1"/>
          </p:nvPr>
        </p:nvSpPr>
        <p:spPr>
          <a:xfrm>
            <a:off x="304800" y="1524000"/>
            <a:ext cx="8534400" cy="4832350"/>
          </a:xfrm>
        </p:spPr>
        <p:txBody>
          <a:bodyPr/>
          <a:lstStyle/>
          <a:p>
            <a:r>
              <a:rPr lang="en-US" dirty="0"/>
              <a:t>Agriculture </a:t>
            </a:r>
            <a:r>
              <a:rPr lang="en-US" dirty="0" smtClean="0"/>
              <a:t>foundation </a:t>
            </a:r>
            <a:r>
              <a:rPr lang="en-US" dirty="0"/>
              <a:t>of Yakima County’s economy </a:t>
            </a:r>
            <a:r>
              <a:rPr lang="en-US" dirty="0" smtClean="0"/>
              <a:t>100 </a:t>
            </a:r>
            <a:r>
              <a:rPr lang="en-US" dirty="0"/>
              <a:t>years </a:t>
            </a:r>
            <a:endParaRPr lang="en-US" dirty="0" smtClean="0"/>
          </a:p>
          <a:p>
            <a:endParaRPr lang="en-US" dirty="0"/>
          </a:p>
          <a:p>
            <a:pPr lvl="1"/>
            <a:r>
              <a:rPr lang="en-US" dirty="0" smtClean="0"/>
              <a:t>1</a:t>
            </a:r>
            <a:r>
              <a:rPr lang="en-US" baseline="30000" dirty="0" smtClean="0"/>
              <a:t>st</a:t>
            </a:r>
            <a:r>
              <a:rPr lang="en-US" dirty="0" smtClean="0"/>
              <a:t> </a:t>
            </a:r>
            <a:r>
              <a:rPr lang="en-US" dirty="0"/>
              <a:t>	</a:t>
            </a:r>
            <a:r>
              <a:rPr lang="en-US" dirty="0" smtClean="0"/>
              <a:t>in the nation in Hop Production; leading in apples and tree fruit </a:t>
            </a:r>
          </a:p>
          <a:p>
            <a:pPr lvl="1"/>
            <a:r>
              <a:rPr lang="en-US" dirty="0" smtClean="0"/>
              <a:t>2</a:t>
            </a:r>
            <a:r>
              <a:rPr lang="en-US" baseline="30000" dirty="0" smtClean="0"/>
              <a:t>nd</a:t>
            </a:r>
            <a:r>
              <a:rPr lang="en-US" dirty="0" smtClean="0"/>
              <a:t>	largest county in the State 2.75 million acres</a:t>
            </a:r>
          </a:p>
          <a:p>
            <a:pPr lvl="1"/>
            <a:r>
              <a:rPr lang="en-US" dirty="0" smtClean="0"/>
              <a:t>3	non taxable entities own or control 1.7 million acres 63%:</a:t>
            </a:r>
          </a:p>
          <a:p>
            <a:pPr lvl="4"/>
            <a:r>
              <a:rPr lang="en-US" dirty="0" smtClean="0"/>
              <a:t>The Yakama Nation, US Forest Service, US Military Reservation</a:t>
            </a:r>
          </a:p>
          <a:p>
            <a:pPr marL="571500" lvl="1" indent="-342900"/>
            <a:r>
              <a:rPr lang="en-US" dirty="0" smtClean="0"/>
              <a:t>10</a:t>
            </a:r>
            <a:r>
              <a:rPr lang="en-US" baseline="30000" dirty="0" smtClean="0"/>
              <a:t>th</a:t>
            </a:r>
            <a:r>
              <a:rPr lang="en-US" dirty="0" smtClean="0"/>
              <a:t> largest city in the state with 35% of the population of 249,970; about 2/3 of the population reside within unincorporated  areas of the County</a:t>
            </a:r>
          </a:p>
        </p:txBody>
      </p:sp>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8</a:t>
            </a:fld>
            <a:r>
              <a:rPr lang="en-US" dirty="0" smtClean="0"/>
              <a:t>  —</a:t>
            </a:r>
            <a:endParaRPr lang="en-US" dirty="0"/>
          </a:p>
        </p:txBody>
      </p:sp>
    </p:spTree>
    <p:extLst>
      <p:ext uri="{BB962C8B-B14F-4D97-AF65-F5344CB8AC3E}">
        <p14:creationId xmlns:p14="http://schemas.microsoft.com/office/powerpoint/2010/main" val="114292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 Yakima County</a:t>
            </a:r>
            <a:endParaRPr lang="en-US" dirty="0"/>
          </a:p>
        </p:txBody>
      </p:sp>
      <p:pic>
        <p:nvPicPr>
          <p:cNvPr id="6" name="Content Placeholder 5" descr="Screen Shot 2015-11-04 at 4.50.45 AM.png"/>
          <p:cNvPicPr>
            <a:picLocks noGrp="1" noChangeAspect="1"/>
          </p:cNvPicPr>
          <p:nvPr>
            <p:ph idx="1"/>
          </p:nvPr>
        </p:nvPicPr>
        <p:blipFill>
          <a:blip r:embed="rId2">
            <a:extLst>
              <a:ext uri="{28A0092B-C50C-407E-A947-70E740481C1C}">
                <a14:useLocalDpi xmlns:a14="http://schemas.microsoft.com/office/drawing/2010/main" val="0"/>
              </a:ext>
            </a:extLst>
          </a:blip>
          <a:srcRect t="1047" b="1047"/>
          <a:stretch>
            <a:fillRect/>
          </a:stretch>
        </p:blipFill>
        <p:spPr/>
      </p:pic>
      <p:sp>
        <p:nvSpPr>
          <p:cNvPr id="4" name="Date Placeholder 3"/>
          <p:cNvSpPr>
            <a:spLocks noGrp="1"/>
          </p:cNvSpPr>
          <p:nvPr>
            <p:ph type="dt" sz="half" idx="10"/>
          </p:nvPr>
        </p:nvSpPr>
        <p:spPr/>
        <p:txBody>
          <a:bodyPr/>
          <a:lstStyle/>
          <a:p>
            <a:pPr>
              <a:defRPr/>
            </a:pPr>
            <a:fld id="{AD730B5A-9C33-5C48-917C-5D827EDA5F64}" type="datetime1">
              <a:rPr lang="en-US" smtClean="0"/>
              <a:pPr>
                <a:defRPr/>
              </a:pPr>
              <a:t>11/10/2015</a:t>
            </a:fld>
            <a:endParaRPr lang="en-US" dirty="0"/>
          </a:p>
        </p:txBody>
      </p:sp>
      <p:sp>
        <p:nvSpPr>
          <p:cNvPr id="5" name="Slide Number Placeholder 4"/>
          <p:cNvSpPr>
            <a:spLocks noGrp="1"/>
          </p:cNvSpPr>
          <p:nvPr>
            <p:ph type="sldNum" sz="quarter" idx="11"/>
          </p:nvPr>
        </p:nvSpPr>
        <p:spPr/>
        <p:txBody>
          <a:bodyPr/>
          <a:lstStyle/>
          <a:p>
            <a:pPr>
              <a:defRPr/>
            </a:pPr>
            <a:fld id="{692AE750-346F-0849-AF44-125B3EE6D55D}" type="slidenum">
              <a:rPr lang="en-US" smtClean="0"/>
              <a:pPr>
                <a:defRPr/>
              </a:pPr>
              <a:t>9</a:t>
            </a:fld>
            <a:r>
              <a:rPr lang="en-US" dirty="0" smtClean="0"/>
              <a:t>  —</a:t>
            </a:r>
            <a:endParaRPr lang="en-US" dirty="0"/>
          </a:p>
        </p:txBody>
      </p:sp>
    </p:spTree>
    <p:extLst>
      <p:ext uri="{BB962C8B-B14F-4D97-AF65-F5344CB8AC3E}">
        <p14:creationId xmlns:p14="http://schemas.microsoft.com/office/powerpoint/2010/main" val="642809329"/>
      </p:ext>
    </p:extLst>
  </p:cSld>
  <p:clrMapOvr>
    <a:masterClrMapping/>
  </p:clrMapOvr>
</p:sld>
</file>

<file path=ppt/theme/theme1.xml><?xml version="1.0" encoding="utf-8"?>
<a:theme xmlns:a="http://schemas.openxmlformats.org/drawingml/2006/main" name="Optional Cover Page">
  <a:themeElements>
    <a:clrScheme name="YVCF">
      <a:dk1>
        <a:sysClr val="windowText" lastClr="000000"/>
      </a:dk1>
      <a:lt1>
        <a:sysClr val="window" lastClr="FFFFFF"/>
      </a:lt1>
      <a:dk2>
        <a:srgbClr val="1F497D"/>
      </a:dk2>
      <a:lt2>
        <a:srgbClr val="EEECE1"/>
      </a:lt2>
      <a:accent1>
        <a:srgbClr val="9DCE27"/>
      </a:accent1>
      <a:accent2>
        <a:srgbClr val="7BCFD9"/>
      </a:accent2>
      <a:accent3>
        <a:srgbClr val="66A434"/>
      </a:accent3>
      <a:accent4>
        <a:srgbClr val="BDC8D2"/>
      </a:accent4>
      <a:accent5>
        <a:srgbClr val="C0C672"/>
      </a:accent5>
      <a:accent6>
        <a:srgbClr val="B4A172"/>
      </a:accent6>
      <a:hlink>
        <a:srgbClr val="4B9DB7"/>
      </a:hlink>
      <a:folHlink>
        <a:srgbClr val="136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Optional Cover Page.potx</Template>
  <TotalTime>3448</TotalTime>
  <Words>764</Words>
  <Application>Microsoft Office PowerPoint</Application>
  <PresentationFormat>On-screen Show (4:3)</PresentationFormat>
  <Paragraphs>139</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Gisha</vt:lpstr>
      <vt:lpstr>Lucida Grande</vt:lpstr>
      <vt:lpstr>Wingdings</vt:lpstr>
      <vt:lpstr>Optional Cover Page</vt:lpstr>
      <vt:lpstr>Hyper-Local Matters</vt:lpstr>
      <vt:lpstr>PowerPoint Presentation</vt:lpstr>
      <vt:lpstr>BOD’s Role: Guide Alignment</vt:lpstr>
      <vt:lpstr>BOD’s Role: Culture of Mutual Accountability</vt:lpstr>
      <vt:lpstr> Cross Cutting Strategies</vt:lpstr>
      <vt:lpstr>Increase and Align Resources</vt:lpstr>
      <vt:lpstr>Yakima County</vt:lpstr>
      <vt:lpstr>Quick Facts about Yakima County</vt:lpstr>
      <vt:lpstr>Quick Facts: Yakima County</vt:lpstr>
      <vt:lpstr>The Adaptive Challenge.  Creating Equitable Access to Opportunity</vt:lpstr>
      <vt:lpstr>Addressing the forces that Create Poverty</vt:lpstr>
      <vt:lpstr>Financing Tools to Braid Resources</vt:lpstr>
      <vt:lpstr>What will the funding mechanism(s) fund?</vt:lpstr>
      <vt:lpstr>Aggregate and Braid Financial Capital</vt:lpstr>
      <vt:lpstr>Grow Effectiveness of Human Capital – Our Partners</vt:lpstr>
      <vt:lpstr>Why Invest ?</vt:lpstr>
      <vt:lpstr>New Day In Yakima County</vt:lpstr>
    </vt:vector>
  </TitlesOfParts>
  <Company>Office 2008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Gloris Estrella</cp:lastModifiedBy>
  <cp:revision>101</cp:revision>
  <cp:lastPrinted>2014-05-09T22:36:57Z</cp:lastPrinted>
  <dcterms:created xsi:type="dcterms:W3CDTF">2014-05-06T19:09:22Z</dcterms:created>
  <dcterms:modified xsi:type="dcterms:W3CDTF">2015-11-11T00:09:32Z</dcterms:modified>
</cp:coreProperties>
</file>